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8" r:id="rId1"/>
    <p:sldMasterId id="2147483793" r:id="rId2"/>
  </p:sldMasterIdLst>
  <p:notesMasterIdLst>
    <p:notesMasterId r:id="rId29"/>
  </p:notesMasterIdLst>
  <p:handoutMasterIdLst>
    <p:handoutMasterId r:id="rId30"/>
  </p:handoutMasterIdLst>
  <p:sldIdLst>
    <p:sldId id="312" r:id="rId3"/>
    <p:sldId id="328" r:id="rId4"/>
    <p:sldId id="329" r:id="rId5"/>
    <p:sldId id="330" r:id="rId6"/>
    <p:sldId id="331" r:id="rId7"/>
    <p:sldId id="351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27" r:id="rId27"/>
    <p:sldId id="352" r:id="rId28"/>
  </p:sldIdLst>
  <p:sldSz cx="9144000" cy="6858000" type="screen4x3"/>
  <p:notesSz cx="6797675" cy="9856788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726">
          <p15:clr>
            <a:srgbClr val="A4A3A4"/>
          </p15:clr>
        </p15:guide>
        <p15:guide id="4" orient="horz" pos="4194">
          <p15:clr>
            <a:srgbClr val="A4A3A4"/>
          </p15:clr>
        </p15:guide>
        <p15:guide id="5" orient="horz" pos="3306">
          <p15:clr>
            <a:srgbClr val="A4A3A4"/>
          </p15:clr>
        </p15:guide>
        <p15:guide id="6" pos="5579" userDrawn="1">
          <p15:clr>
            <a:srgbClr val="A4A3A4"/>
          </p15:clr>
        </p15:guide>
        <p15:guide id="7" pos="186">
          <p15:clr>
            <a:srgbClr val="A4A3A4"/>
          </p15:clr>
        </p15:guide>
        <p15:guide id="8" pos="238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223" userDrawn="1">
          <p15:clr>
            <a:srgbClr val="A4A3A4"/>
          </p15:clr>
        </p15:guide>
        <p15:guide id="2" pos="2235" userDrawn="1">
          <p15:clr>
            <a:srgbClr val="A4A3A4"/>
          </p15:clr>
        </p15:guide>
        <p15:guide id="3" orient="horz" pos="3104" userDrawn="1">
          <p15:clr>
            <a:srgbClr val="A4A3A4"/>
          </p15:clr>
        </p15:guide>
        <p15:guide id="4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F"/>
    <a:srgbClr val="CC071E"/>
    <a:srgbClr val="57AB27"/>
    <a:srgbClr val="000000"/>
    <a:srgbClr val="9D9EA0"/>
    <a:srgbClr val="DD40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0" autoAdjust="0"/>
    <p:restoredTop sz="96404" autoAdjust="0"/>
  </p:normalViewPr>
  <p:slideViewPr>
    <p:cSldViewPr snapToGrid="0" showGuides="1">
      <p:cViewPr varScale="1">
        <p:scale>
          <a:sx n="113" d="100"/>
          <a:sy n="113" d="100"/>
        </p:scale>
        <p:origin x="-1944" y="-102"/>
      </p:cViewPr>
      <p:guideLst>
        <p:guide orient="horz" pos="2160"/>
        <p:guide orient="horz" pos="726"/>
        <p:guide orient="horz" pos="4194"/>
        <p:guide orient="horz" pos="3306"/>
        <p:guide pos="2880"/>
        <p:guide pos="5579"/>
        <p:guide pos="186"/>
        <p:guide pos="23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-4002" y="-84"/>
      </p:cViewPr>
      <p:guideLst>
        <p:guide orient="horz" pos="3223"/>
        <p:guide orient="horz" pos="3104"/>
        <p:guide pos="2235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T/[°C]</c:v>
                </c:pt>
              </c:strCache>
            </c:strRef>
          </c:tx>
          <c:spPr>
            <a:ln w="28575">
              <a:noFill/>
            </a:ln>
          </c:spPr>
          <c:xVal>
            <c:numRef>
              <c:f>Tabelle1!$A$2:$A$160</c:f>
              <c:numCache>
                <c:formatCode>General</c:formatCode>
                <c:ptCount val="159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4</c:v>
                </c:pt>
                <c:pt idx="36">
                  <c:v>4</c:v>
                </c:pt>
                <c:pt idx="37">
                  <c:v>4</c:v>
                </c:pt>
                <c:pt idx="38">
                  <c:v>4</c:v>
                </c:pt>
                <c:pt idx="39">
                  <c:v>4</c:v>
                </c:pt>
                <c:pt idx="40">
                  <c:v>4</c:v>
                </c:pt>
                <c:pt idx="41">
                  <c:v>4</c:v>
                </c:pt>
                <c:pt idx="42">
                  <c:v>4</c:v>
                </c:pt>
                <c:pt idx="43">
                  <c:v>4</c:v>
                </c:pt>
                <c:pt idx="44">
                  <c:v>4</c:v>
                </c:pt>
                <c:pt idx="45">
                  <c:v>4</c:v>
                </c:pt>
                <c:pt idx="46">
                  <c:v>4</c:v>
                </c:pt>
                <c:pt idx="47">
                  <c:v>4</c:v>
                </c:pt>
                <c:pt idx="48">
                  <c:v>4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  <c:pt idx="74">
                  <c:v>6</c:v>
                </c:pt>
                <c:pt idx="75">
                  <c:v>6</c:v>
                </c:pt>
                <c:pt idx="76">
                  <c:v>7</c:v>
                </c:pt>
                <c:pt idx="77">
                  <c:v>7</c:v>
                </c:pt>
                <c:pt idx="78">
                  <c:v>7</c:v>
                </c:pt>
                <c:pt idx="79">
                  <c:v>7</c:v>
                </c:pt>
                <c:pt idx="80">
                  <c:v>7</c:v>
                </c:pt>
                <c:pt idx="81">
                  <c:v>7</c:v>
                </c:pt>
                <c:pt idx="82">
                  <c:v>7</c:v>
                </c:pt>
                <c:pt idx="83">
                  <c:v>7</c:v>
                </c:pt>
                <c:pt idx="84">
                  <c:v>7</c:v>
                </c:pt>
                <c:pt idx="85">
                  <c:v>7</c:v>
                </c:pt>
                <c:pt idx="86">
                  <c:v>7</c:v>
                </c:pt>
                <c:pt idx="87">
                  <c:v>7</c:v>
                </c:pt>
                <c:pt idx="88">
                  <c:v>7</c:v>
                </c:pt>
                <c:pt idx="89">
                  <c:v>8</c:v>
                </c:pt>
                <c:pt idx="90">
                  <c:v>8</c:v>
                </c:pt>
                <c:pt idx="91">
                  <c:v>8</c:v>
                </c:pt>
                <c:pt idx="92">
                  <c:v>8</c:v>
                </c:pt>
                <c:pt idx="93">
                  <c:v>8</c:v>
                </c:pt>
                <c:pt idx="94">
                  <c:v>8</c:v>
                </c:pt>
                <c:pt idx="95">
                  <c:v>8</c:v>
                </c:pt>
                <c:pt idx="96">
                  <c:v>8</c:v>
                </c:pt>
                <c:pt idx="97">
                  <c:v>8</c:v>
                </c:pt>
                <c:pt idx="98">
                  <c:v>8</c:v>
                </c:pt>
                <c:pt idx="99">
                  <c:v>8</c:v>
                </c:pt>
                <c:pt idx="100">
                  <c:v>8</c:v>
                </c:pt>
                <c:pt idx="101">
                  <c:v>9</c:v>
                </c:pt>
                <c:pt idx="102">
                  <c:v>9</c:v>
                </c:pt>
                <c:pt idx="103">
                  <c:v>9</c:v>
                </c:pt>
                <c:pt idx="104">
                  <c:v>9</c:v>
                </c:pt>
                <c:pt idx="105">
                  <c:v>9</c:v>
                </c:pt>
                <c:pt idx="106">
                  <c:v>9</c:v>
                </c:pt>
                <c:pt idx="107">
                  <c:v>9</c:v>
                </c:pt>
                <c:pt idx="108">
                  <c:v>9</c:v>
                </c:pt>
                <c:pt idx="109">
                  <c:v>9</c:v>
                </c:pt>
                <c:pt idx="110">
                  <c:v>9</c:v>
                </c:pt>
                <c:pt idx="111">
                  <c:v>9</c:v>
                </c:pt>
                <c:pt idx="112">
                  <c:v>10</c:v>
                </c:pt>
                <c:pt idx="113">
                  <c:v>10</c:v>
                </c:pt>
                <c:pt idx="114">
                  <c:v>10</c:v>
                </c:pt>
                <c:pt idx="115">
                  <c:v>10</c:v>
                </c:pt>
                <c:pt idx="116">
                  <c:v>10</c:v>
                </c:pt>
                <c:pt idx="117">
                  <c:v>10</c:v>
                </c:pt>
                <c:pt idx="118">
                  <c:v>10</c:v>
                </c:pt>
                <c:pt idx="119">
                  <c:v>10</c:v>
                </c:pt>
                <c:pt idx="120">
                  <c:v>10</c:v>
                </c:pt>
                <c:pt idx="121">
                  <c:v>10</c:v>
                </c:pt>
                <c:pt idx="122">
                  <c:v>11</c:v>
                </c:pt>
                <c:pt idx="123">
                  <c:v>11</c:v>
                </c:pt>
                <c:pt idx="124">
                  <c:v>11</c:v>
                </c:pt>
                <c:pt idx="125">
                  <c:v>11</c:v>
                </c:pt>
                <c:pt idx="126">
                  <c:v>11</c:v>
                </c:pt>
                <c:pt idx="127">
                  <c:v>11</c:v>
                </c:pt>
                <c:pt idx="128">
                  <c:v>11</c:v>
                </c:pt>
                <c:pt idx="129">
                  <c:v>11</c:v>
                </c:pt>
                <c:pt idx="130">
                  <c:v>11</c:v>
                </c:pt>
                <c:pt idx="131">
                  <c:v>11</c:v>
                </c:pt>
                <c:pt idx="132">
                  <c:v>12</c:v>
                </c:pt>
                <c:pt idx="133">
                  <c:v>12</c:v>
                </c:pt>
                <c:pt idx="134">
                  <c:v>12</c:v>
                </c:pt>
                <c:pt idx="135">
                  <c:v>12</c:v>
                </c:pt>
                <c:pt idx="136">
                  <c:v>12</c:v>
                </c:pt>
                <c:pt idx="137">
                  <c:v>12</c:v>
                </c:pt>
                <c:pt idx="138">
                  <c:v>12</c:v>
                </c:pt>
                <c:pt idx="139">
                  <c:v>12</c:v>
                </c:pt>
                <c:pt idx="140">
                  <c:v>13</c:v>
                </c:pt>
                <c:pt idx="141">
                  <c:v>13</c:v>
                </c:pt>
                <c:pt idx="142">
                  <c:v>13</c:v>
                </c:pt>
                <c:pt idx="143">
                  <c:v>13</c:v>
                </c:pt>
                <c:pt idx="144">
                  <c:v>13</c:v>
                </c:pt>
                <c:pt idx="145">
                  <c:v>13</c:v>
                </c:pt>
                <c:pt idx="146">
                  <c:v>13</c:v>
                </c:pt>
                <c:pt idx="147">
                  <c:v>14</c:v>
                </c:pt>
                <c:pt idx="148">
                  <c:v>14</c:v>
                </c:pt>
                <c:pt idx="149">
                  <c:v>14</c:v>
                </c:pt>
                <c:pt idx="150">
                  <c:v>14</c:v>
                </c:pt>
                <c:pt idx="151">
                  <c:v>14</c:v>
                </c:pt>
                <c:pt idx="152">
                  <c:v>14</c:v>
                </c:pt>
                <c:pt idx="153">
                  <c:v>15</c:v>
                </c:pt>
                <c:pt idx="154">
                  <c:v>15</c:v>
                </c:pt>
                <c:pt idx="155">
                  <c:v>15</c:v>
                </c:pt>
                <c:pt idx="156">
                  <c:v>15</c:v>
                </c:pt>
                <c:pt idx="157">
                  <c:v>15</c:v>
                </c:pt>
                <c:pt idx="158">
                  <c:v>15</c:v>
                </c:pt>
              </c:numCache>
            </c:numRef>
          </c:xVal>
          <c:yVal>
            <c:numRef>
              <c:f>Tabelle1!$B$2:$B$160</c:f>
              <c:numCache>
                <c:formatCode>General</c:formatCode>
                <c:ptCount val="159"/>
                <c:pt idx="0">
                  <c:v>-10</c:v>
                </c:pt>
                <c:pt idx="1">
                  <c:v>-8</c:v>
                </c:pt>
                <c:pt idx="2">
                  <c:v>-6</c:v>
                </c:pt>
                <c:pt idx="3">
                  <c:v>-4</c:v>
                </c:pt>
                <c:pt idx="4">
                  <c:v>-2</c:v>
                </c:pt>
                <c:pt idx="5">
                  <c:v>0</c:v>
                </c:pt>
                <c:pt idx="6">
                  <c:v>2</c:v>
                </c:pt>
                <c:pt idx="7">
                  <c:v>4</c:v>
                </c:pt>
                <c:pt idx="8">
                  <c:v>6</c:v>
                </c:pt>
                <c:pt idx="9">
                  <c:v>8</c:v>
                </c:pt>
                <c:pt idx="10">
                  <c:v>10</c:v>
                </c:pt>
                <c:pt idx="11">
                  <c:v>-8</c:v>
                </c:pt>
                <c:pt idx="12">
                  <c:v>-6</c:v>
                </c:pt>
                <c:pt idx="13">
                  <c:v>-4</c:v>
                </c:pt>
                <c:pt idx="14">
                  <c:v>-2</c:v>
                </c:pt>
                <c:pt idx="15">
                  <c:v>0</c:v>
                </c:pt>
                <c:pt idx="16">
                  <c:v>2</c:v>
                </c:pt>
                <c:pt idx="17">
                  <c:v>4</c:v>
                </c:pt>
                <c:pt idx="18">
                  <c:v>6</c:v>
                </c:pt>
                <c:pt idx="19">
                  <c:v>8</c:v>
                </c:pt>
                <c:pt idx="20">
                  <c:v>10</c:v>
                </c:pt>
                <c:pt idx="21">
                  <c:v>12</c:v>
                </c:pt>
                <c:pt idx="22">
                  <c:v>14</c:v>
                </c:pt>
                <c:pt idx="23">
                  <c:v>-2</c:v>
                </c:pt>
                <c:pt idx="24">
                  <c:v>0</c:v>
                </c:pt>
                <c:pt idx="25">
                  <c:v>2</c:v>
                </c:pt>
                <c:pt idx="26">
                  <c:v>4</c:v>
                </c:pt>
                <c:pt idx="27">
                  <c:v>6</c:v>
                </c:pt>
                <c:pt idx="28">
                  <c:v>8</c:v>
                </c:pt>
                <c:pt idx="29">
                  <c:v>10</c:v>
                </c:pt>
                <c:pt idx="30">
                  <c:v>12</c:v>
                </c:pt>
                <c:pt idx="31">
                  <c:v>14</c:v>
                </c:pt>
                <c:pt idx="32">
                  <c:v>16</c:v>
                </c:pt>
                <c:pt idx="33">
                  <c:v>18</c:v>
                </c:pt>
                <c:pt idx="34">
                  <c:v>20</c:v>
                </c:pt>
                <c:pt idx="35">
                  <c:v>0</c:v>
                </c:pt>
                <c:pt idx="36">
                  <c:v>2</c:v>
                </c:pt>
                <c:pt idx="37">
                  <c:v>4</c:v>
                </c:pt>
                <c:pt idx="38">
                  <c:v>6</c:v>
                </c:pt>
                <c:pt idx="39">
                  <c:v>8</c:v>
                </c:pt>
                <c:pt idx="40">
                  <c:v>10</c:v>
                </c:pt>
                <c:pt idx="41">
                  <c:v>12</c:v>
                </c:pt>
                <c:pt idx="42">
                  <c:v>14</c:v>
                </c:pt>
                <c:pt idx="43">
                  <c:v>16</c:v>
                </c:pt>
                <c:pt idx="44">
                  <c:v>18</c:v>
                </c:pt>
                <c:pt idx="45">
                  <c:v>20</c:v>
                </c:pt>
                <c:pt idx="46">
                  <c:v>22</c:v>
                </c:pt>
                <c:pt idx="47">
                  <c:v>24</c:v>
                </c:pt>
                <c:pt idx="48">
                  <c:v>26</c:v>
                </c:pt>
                <c:pt idx="49">
                  <c:v>4</c:v>
                </c:pt>
                <c:pt idx="50">
                  <c:v>6</c:v>
                </c:pt>
                <c:pt idx="51">
                  <c:v>8</c:v>
                </c:pt>
                <c:pt idx="52">
                  <c:v>10</c:v>
                </c:pt>
                <c:pt idx="53">
                  <c:v>12</c:v>
                </c:pt>
                <c:pt idx="54">
                  <c:v>14</c:v>
                </c:pt>
                <c:pt idx="55">
                  <c:v>16</c:v>
                </c:pt>
                <c:pt idx="56">
                  <c:v>18</c:v>
                </c:pt>
                <c:pt idx="57">
                  <c:v>20</c:v>
                </c:pt>
                <c:pt idx="58">
                  <c:v>22</c:v>
                </c:pt>
                <c:pt idx="59">
                  <c:v>24</c:v>
                </c:pt>
                <c:pt idx="60">
                  <c:v>26</c:v>
                </c:pt>
                <c:pt idx="61">
                  <c:v>28</c:v>
                </c:pt>
                <c:pt idx="62">
                  <c:v>30</c:v>
                </c:pt>
                <c:pt idx="63">
                  <c:v>6</c:v>
                </c:pt>
                <c:pt idx="64">
                  <c:v>8</c:v>
                </c:pt>
                <c:pt idx="65">
                  <c:v>10</c:v>
                </c:pt>
                <c:pt idx="66">
                  <c:v>12</c:v>
                </c:pt>
                <c:pt idx="67">
                  <c:v>14</c:v>
                </c:pt>
                <c:pt idx="68">
                  <c:v>16</c:v>
                </c:pt>
                <c:pt idx="69">
                  <c:v>18</c:v>
                </c:pt>
                <c:pt idx="70">
                  <c:v>20</c:v>
                </c:pt>
                <c:pt idx="71">
                  <c:v>22</c:v>
                </c:pt>
                <c:pt idx="72">
                  <c:v>24</c:v>
                </c:pt>
                <c:pt idx="73">
                  <c:v>26</c:v>
                </c:pt>
                <c:pt idx="74">
                  <c:v>28</c:v>
                </c:pt>
                <c:pt idx="75">
                  <c:v>30</c:v>
                </c:pt>
                <c:pt idx="76">
                  <c:v>8</c:v>
                </c:pt>
                <c:pt idx="77">
                  <c:v>10</c:v>
                </c:pt>
                <c:pt idx="78">
                  <c:v>12</c:v>
                </c:pt>
                <c:pt idx="79">
                  <c:v>14</c:v>
                </c:pt>
                <c:pt idx="80">
                  <c:v>16</c:v>
                </c:pt>
                <c:pt idx="81">
                  <c:v>18</c:v>
                </c:pt>
                <c:pt idx="82">
                  <c:v>20</c:v>
                </c:pt>
                <c:pt idx="83">
                  <c:v>22</c:v>
                </c:pt>
                <c:pt idx="84">
                  <c:v>24</c:v>
                </c:pt>
                <c:pt idx="85">
                  <c:v>26</c:v>
                </c:pt>
                <c:pt idx="86">
                  <c:v>28</c:v>
                </c:pt>
                <c:pt idx="87">
                  <c:v>30</c:v>
                </c:pt>
                <c:pt idx="88">
                  <c:v>32</c:v>
                </c:pt>
                <c:pt idx="89">
                  <c:v>10</c:v>
                </c:pt>
                <c:pt idx="90">
                  <c:v>12</c:v>
                </c:pt>
                <c:pt idx="91">
                  <c:v>14</c:v>
                </c:pt>
                <c:pt idx="92">
                  <c:v>16</c:v>
                </c:pt>
                <c:pt idx="93">
                  <c:v>18</c:v>
                </c:pt>
                <c:pt idx="94">
                  <c:v>20</c:v>
                </c:pt>
                <c:pt idx="95">
                  <c:v>22</c:v>
                </c:pt>
                <c:pt idx="96">
                  <c:v>24</c:v>
                </c:pt>
                <c:pt idx="97">
                  <c:v>26</c:v>
                </c:pt>
                <c:pt idx="98">
                  <c:v>28</c:v>
                </c:pt>
                <c:pt idx="99">
                  <c:v>30</c:v>
                </c:pt>
                <c:pt idx="100">
                  <c:v>32</c:v>
                </c:pt>
                <c:pt idx="101">
                  <c:v>12</c:v>
                </c:pt>
                <c:pt idx="102">
                  <c:v>14</c:v>
                </c:pt>
                <c:pt idx="103">
                  <c:v>16</c:v>
                </c:pt>
                <c:pt idx="104">
                  <c:v>18</c:v>
                </c:pt>
                <c:pt idx="105">
                  <c:v>20</c:v>
                </c:pt>
                <c:pt idx="106">
                  <c:v>22</c:v>
                </c:pt>
                <c:pt idx="107">
                  <c:v>24</c:v>
                </c:pt>
                <c:pt idx="108">
                  <c:v>26</c:v>
                </c:pt>
                <c:pt idx="109">
                  <c:v>28</c:v>
                </c:pt>
                <c:pt idx="110">
                  <c:v>30</c:v>
                </c:pt>
                <c:pt idx="111">
                  <c:v>32</c:v>
                </c:pt>
                <c:pt idx="112">
                  <c:v>14</c:v>
                </c:pt>
                <c:pt idx="113">
                  <c:v>16</c:v>
                </c:pt>
                <c:pt idx="114">
                  <c:v>18</c:v>
                </c:pt>
                <c:pt idx="115">
                  <c:v>20</c:v>
                </c:pt>
                <c:pt idx="116">
                  <c:v>22</c:v>
                </c:pt>
                <c:pt idx="117">
                  <c:v>24</c:v>
                </c:pt>
                <c:pt idx="118">
                  <c:v>26</c:v>
                </c:pt>
                <c:pt idx="119">
                  <c:v>28</c:v>
                </c:pt>
                <c:pt idx="120">
                  <c:v>30</c:v>
                </c:pt>
                <c:pt idx="121">
                  <c:v>32</c:v>
                </c:pt>
                <c:pt idx="122">
                  <c:v>14</c:v>
                </c:pt>
                <c:pt idx="123">
                  <c:v>16</c:v>
                </c:pt>
                <c:pt idx="124">
                  <c:v>18</c:v>
                </c:pt>
                <c:pt idx="125">
                  <c:v>20</c:v>
                </c:pt>
                <c:pt idx="126">
                  <c:v>22</c:v>
                </c:pt>
                <c:pt idx="127">
                  <c:v>24</c:v>
                </c:pt>
                <c:pt idx="128">
                  <c:v>26</c:v>
                </c:pt>
                <c:pt idx="129">
                  <c:v>28</c:v>
                </c:pt>
                <c:pt idx="130">
                  <c:v>30</c:v>
                </c:pt>
                <c:pt idx="131">
                  <c:v>32</c:v>
                </c:pt>
                <c:pt idx="132">
                  <c:v>16</c:v>
                </c:pt>
                <c:pt idx="133">
                  <c:v>18</c:v>
                </c:pt>
                <c:pt idx="134">
                  <c:v>20</c:v>
                </c:pt>
                <c:pt idx="135">
                  <c:v>22</c:v>
                </c:pt>
                <c:pt idx="136">
                  <c:v>24</c:v>
                </c:pt>
                <c:pt idx="137">
                  <c:v>26</c:v>
                </c:pt>
                <c:pt idx="138">
                  <c:v>28</c:v>
                </c:pt>
                <c:pt idx="139">
                  <c:v>30</c:v>
                </c:pt>
                <c:pt idx="140">
                  <c:v>18</c:v>
                </c:pt>
                <c:pt idx="141">
                  <c:v>20</c:v>
                </c:pt>
                <c:pt idx="142">
                  <c:v>22</c:v>
                </c:pt>
                <c:pt idx="143">
                  <c:v>24</c:v>
                </c:pt>
                <c:pt idx="144">
                  <c:v>26</c:v>
                </c:pt>
                <c:pt idx="145">
                  <c:v>28</c:v>
                </c:pt>
                <c:pt idx="146">
                  <c:v>30</c:v>
                </c:pt>
                <c:pt idx="147">
                  <c:v>20</c:v>
                </c:pt>
                <c:pt idx="148">
                  <c:v>22</c:v>
                </c:pt>
                <c:pt idx="149">
                  <c:v>24</c:v>
                </c:pt>
                <c:pt idx="150">
                  <c:v>26</c:v>
                </c:pt>
                <c:pt idx="151">
                  <c:v>28</c:v>
                </c:pt>
                <c:pt idx="152">
                  <c:v>30</c:v>
                </c:pt>
                <c:pt idx="153">
                  <c:v>20</c:v>
                </c:pt>
                <c:pt idx="154">
                  <c:v>22</c:v>
                </c:pt>
                <c:pt idx="155">
                  <c:v>24</c:v>
                </c:pt>
                <c:pt idx="156">
                  <c:v>26</c:v>
                </c:pt>
                <c:pt idx="157">
                  <c:v>28</c:v>
                </c:pt>
                <c:pt idx="158">
                  <c:v>30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813952"/>
        <c:axId val="46816256"/>
      </c:scatterChart>
      <c:valAx>
        <c:axId val="46813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6816256"/>
        <c:crosses val="autoZero"/>
        <c:crossBetween val="midCat"/>
      </c:valAx>
      <c:valAx>
        <c:axId val="46816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813952"/>
        <c:crosses val="autoZero"/>
        <c:crossBetween val="midCat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30.png"/><Relationship Id="rId1" Type="http://schemas.openxmlformats.org/officeDocument/2006/relationships/image" Target="../media/image6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6B5CEF-1D90-4F82-8CCE-968803A28EFF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BF4F658-E1AE-4557-91E1-801BE9A08CA4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7BF4F658-E1AE-4557-91E1-801BE9A08CA4}">
          <dgm:prSet phldrT="[Text]"/>
          <dgm:spPr/>
          <dgm:t>
            <a:bodyPr/>
            <a:lstStyle/>
            <a:p>
              <a:r>
                <a:rPr lang="en-US" i="0">
                  <a:latin typeface="Cambria Math"/>
                </a:rPr>
                <a:t>𝑥</a:t>
              </a:r>
              <a:r>
                <a:rPr lang="en-US" i="0" smtClean="0">
                  <a:latin typeface="Cambria Math"/>
                </a:rPr>
                <a:t>_</a:t>
              </a:r>
              <a:r>
                <a:rPr lang="en-US" i="0">
                  <a:latin typeface="Cambria Math"/>
                </a:rPr>
                <a:t>𝑎</a:t>
              </a:r>
              <a:endParaRPr lang="en-US" dirty="0"/>
            </a:p>
          </dgm:t>
        </dgm:pt>
      </mc:Fallback>
    </mc:AlternateContent>
    <dgm:pt modelId="{0FAB2480-BF0A-4011-91A2-A569A9C28E6B}" type="parTrans" cxnId="{5121EAD6-B631-44AB-BC37-727500F317B7}">
      <dgm:prSet/>
      <dgm:spPr/>
      <dgm:t>
        <a:bodyPr/>
        <a:lstStyle/>
        <a:p>
          <a:endParaRPr lang="en-US"/>
        </a:p>
      </dgm:t>
    </dgm:pt>
    <dgm:pt modelId="{C8EA4E7B-A808-4CD8-83DE-CF8E15F6C58F}" type="sibTrans" cxnId="{5121EAD6-B631-44AB-BC37-727500F317B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7213763-ACF2-4DEC-838E-BF115C66DEC1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87213763-ACF2-4DEC-838E-BF115C66DEC1}">
          <dgm:prSet phldrT="[Text]"/>
          <dgm:spPr/>
          <dgm:t>
            <a:bodyPr/>
            <a:lstStyle/>
            <a:p>
              <a:r>
                <a:rPr lang="en-US" i="0">
                  <a:latin typeface="Cambria Math"/>
                </a:rPr>
                <a:t>𝑐_𝑎</a:t>
              </a:r>
              <a:endParaRPr lang="en-US" dirty="0"/>
            </a:p>
          </dgm:t>
        </dgm:pt>
      </mc:Fallback>
    </mc:AlternateContent>
    <dgm:pt modelId="{4EBE1C50-735F-4042-9D08-B16DE48CFBB1}" type="parTrans" cxnId="{97116CF4-8F0A-4E13-A75F-310FD3C2C8F9}">
      <dgm:prSet/>
      <dgm:spPr/>
      <dgm:t>
        <a:bodyPr/>
        <a:lstStyle/>
        <a:p>
          <a:endParaRPr lang="en-US"/>
        </a:p>
      </dgm:t>
    </dgm:pt>
    <dgm:pt modelId="{2F9F9E3E-8B71-45A7-B062-FE44E423C30D}" type="sibTrans" cxnId="{97116CF4-8F0A-4E13-A75F-310FD3C2C8F9}">
      <dgm:prSet/>
      <dgm:spPr/>
      <dgm:t>
        <a:bodyPr/>
        <a:lstStyle/>
        <a:p>
          <a:endParaRPr lang="en-US"/>
        </a:p>
      </dgm:t>
    </dgm:pt>
    <dgm:pt modelId="{3C74DFBD-3E8C-4301-87C9-53191E82050A}">
      <dgm:prSet phldrT="[Text]"/>
      <dgm:spPr/>
      <dgm:t>
        <a:bodyPr/>
        <a:lstStyle/>
        <a:p>
          <a:r>
            <a:rPr lang="en-US" b="1" cap="none" spc="0" dirty="0" err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rPr>
            <a:t>Klassifizierung</a:t>
          </a:r>
          <a:endParaRPr lang="en-US" b="1" cap="none" spc="0" dirty="0">
            <a:ln w="10541" cmpd="sng">
              <a:solidFill>
                <a:schemeClr val="accent1">
                  <a:shade val="88000"/>
                  <a:satMod val="110000"/>
                </a:schemeClr>
              </a:solidFill>
              <a:prstDash val="solid"/>
            </a:ln>
            <a:gradFill>
              <a:gsLst>
                <a:gs pos="0">
                  <a:schemeClr val="accent1">
                    <a:tint val="40000"/>
                    <a:satMod val="250000"/>
                  </a:schemeClr>
                </a:gs>
                <a:gs pos="9000">
                  <a:schemeClr val="accent1">
                    <a:tint val="52000"/>
                    <a:satMod val="300000"/>
                  </a:schemeClr>
                </a:gs>
                <a:gs pos="50000">
                  <a:schemeClr val="accent1">
                    <a:shade val="20000"/>
                    <a:satMod val="300000"/>
                  </a:schemeClr>
                </a:gs>
                <a:gs pos="79000">
                  <a:schemeClr val="accent1">
                    <a:tint val="52000"/>
                    <a:satMod val="300000"/>
                  </a:schemeClr>
                </a:gs>
                <a:gs pos="100000">
                  <a:schemeClr val="accent1">
                    <a:tint val="40000"/>
                    <a:satMod val="250000"/>
                  </a:schemeClr>
                </a:gs>
              </a:gsLst>
              <a:lin ang="5400000"/>
            </a:gradFill>
            <a:effectLst/>
          </a:endParaRPr>
        </a:p>
      </dgm:t>
    </dgm:pt>
    <dgm:pt modelId="{582FA8BA-7DDE-47A9-85F3-28F6059C6150}" type="parTrans" cxnId="{E39359C8-AEFB-4AC8-8C77-2D3481826068}">
      <dgm:prSet/>
      <dgm:spPr/>
      <dgm:t>
        <a:bodyPr/>
        <a:lstStyle/>
        <a:p>
          <a:endParaRPr lang="en-US"/>
        </a:p>
      </dgm:t>
    </dgm:pt>
    <dgm:pt modelId="{EF9C4C1E-531D-4BB1-BADE-7FA63036F75C}" type="sibTrans" cxnId="{E39359C8-AEFB-4AC8-8C77-2D348182606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A2564841-3B40-47E8-B8BD-F0388107D616}">
          <dgm:prSet phldrT="[Text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𝑎</m:t>
                        </m:r>
                      </m:sub>
                    </m:sSub>
                  </m:oMath>
                </m:oMathPara>
              </a14:m>
              <a:endParaRPr lang="en-US" dirty="0"/>
            </a:p>
          </dgm:t>
        </dgm:pt>
      </mc:Choice>
      <mc:Fallback xmlns="">
        <dgm:pt modelId="{A2564841-3B40-47E8-B8BD-F0388107D616}">
          <dgm:prSet phldrT="[Text]"/>
          <dgm:spPr/>
          <dgm:t>
            <a:bodyPr/>
            <a:lstStyle/>
            <a:p>
              <a:r>
                <a:rPr lang="en-US" i="0" smtClean="0">
                  <a:latin typeface="Cambria Math"/>
                </a:rPr>
                <a:t>〖</a:t>
              </a:r>
              <a:r>
                <a:rPr lang="en-US" i="0">
                  <a:latin typeface="Cambria Math"/>
                </a:rPr>
                <a:t> </a:t>
              </a:r>
              <a:r>
                <a:rPr lang="en-US" b="0" i="0" smtClean="0">
                  <a:latin typeface="Cambria Math"/>
                </a:rPr>
                <a:t>𝑝〗_</a:t>
              </a:r>
              <a:r>
                <a:rPr lang="en-US" i="0">
                  <a:latin typeface="Cambria Math"/>
                </a:rPr>
                <a:t>𝑎</a:t>
              </a:r>
              <a:endParaRPr lang="en-US" dirty="0"/>
            </a:p>
          </dgm:t>
        </dgm:pt>
      </mc:Fallback>
    </mc:AlternateContent>
    <dgm:pt modelId="{7F45EE00-8006-4EE1-85B2-26F41E8B10D4}" type="parTrans" cxnId="{C5B7D2B5-8104-4DED-8187-525387B4A016}">
      <dgm:prSet/>
      <dgm:spPr/>
      <dgm:t>
        <a:bodyPr/>
        <a:lstStyle/>
        <a:p>
          <a:endParaRPr lang="en-US"/>
        </a:p>
      </dgm:t>
    </dgm:pt>
    <dgm:pt modelId="{AB966E2F-448A-42F4-A7F1-AB9C92995E6D}" type="sibTrans" cxnId="{C5B7D2B5-8104-4DED-8187-525387B4A016}">
      <dgm:prSet/>
      <dgm:spPr/>
      <dgm:t>
        <a:bodyPr/>
        <a:lstStyle/>
        <a:p>
          <a:endParaRPr lang="en-US"/>
        </a:p>
      </dgm:t>
    </dgm:pt>
    <dgm:pt modelId="{D2DC9940-6956-4F88-B50B-DD6316A22163}" type="pres">
      <dgm:prSet presAssocID="{226B5CEF-1D90-4F82-8CCE-968803A28EF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490217B-5515-48AC-834B-684F938B0A45}" type="pres">
      <dgm:prSet presAssocID="{226B5CEF-1D90-4F82-8CCE-968803A28EFF}" presName="ellipse" presStyleLbl="trBgShp" presStyleIdx="0" presStyleCnt="1"/>
      <dgm:spPr/>
    </dgm:pt>
    <dgm:pt modelId="{F4017C69-52B3-4E51-ACB6-F040DB5ABFEF}" type="pres">
      <dgm:prSet presAssocID="{226B5CEF-1D90-4F82-8CCE-968803A28EFF}" presName="arrow1" presStyleLbl="fgShp" presStyleIdx="0" presStyleCnt="1"/>
      <dgm:spPr/>
    </dgm:pt>
    <dgm:pt modelId="{9C67C243-E8EA-4C46-9846-8418C544BB43}" type="pres">
      <dgm:prSet presAssocID="{226B5CEF-1D90-4F82-8CCE-968803A28EFF}" presName="rectangle" presStyleLbl="revTx" presStyleIdx="0" presStyleCnt="1" custScaleY="12543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474D2C1-9470-45B6-87B9-E15A0B2D41EA}" type="pres">
      <dgm:prSet presAssocID="{A2564841-3B40-47E8-B8BD-F0388107D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82F70E-0480-4C44-B282-71091AEFE28E}" type="pres">
      <dgm:prSet presAssocID="{87213763-ACF2-4DEC-838E-BF115C66DEC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2C1CB8-F044-4DBF-9710-533FBD6A9187}" type="pres">
      <dgm:prSet presAssocID="{3C74DFBD-3E8C-4301-87C9-53191E82050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E8FAD90-FAC5-44FE-A587-630EE7234D2B}" type="pres">
      <dgm:prSet presAssocID="{226B5CEF-1D90-4F82-8CCE-968803A28EFF}" presName="funnel" presStyleLbl="trAlignAcc1" presStyleIdx="0" presStyleCnt="1"/>
      <dgm:spPr/>
    </dgm:pt>
  </dgm:ptLst>
  <dgm:cxnLst>
    <dgm:cxn modelId="{F6782DA4-DEC6-4180-A189-5085D1D9467C}" type="presOf" srcId="{87213763-ACF2-4DEC-838E-BF115C66DEC1}" destId="{7474D2C1-9470-45B6-87B9-E15A0B2D41EA}" srcOrd="0" destOrd="0" presId="urn:microsoft.com/office/officeart/2005/8/layout/funnel1"/>
    <dgm:cxn modelId="{57D78896-7CCF-42BB-8F3E-61B6B71868C8}" type="presOf" srcId="{7BF4F658-E1AE-4557-91E1-801BE9A08CA4}" destId="{AD2C1CB8-F044-4DBF-9710-533FBD6A9187}" srcOrd="0" destOrd="0" presId="urn:microsoft.com/office/officeart/2005/8/layout/funnel1"/>
    <dgm:cxn modelId="{A8D363D8-16F7-41E4-BA48-F3A7258CC79B}" type="presOf" srcId="{226B5CEF-1D90-4F82-8CCE-968803A28EFF}" destId="{D2DC9940-6956-4F88-B50B-DD6316A22163}" srcOrd="0" destOrd="0" presId="urn:microsoft.com/office/officeart/2005/8/layout/funnel1"/>
    <dgm:cxn modelId="{5121EAD6-B631-44AB-BC37-727500F317B7}" srcId="{226B5CEF-1D90-4F82-8CCE-968803A28EFF}" destId="{7BF4F658-E1AE-4557-91E1-801BE9A08CA4}" srcOrd="0" destOrd="0" parTransId="{0FAB2480-BF0A-4011-91A2-A569A9C28E6B}" sibTransId="{C8EA4E7B-A808-4CD8-83DE-CF8E15F6C58F}"/>
    <dgm:cxn modelId="{AF0D509D-7A0B-4C78-A7F8-0F700B3A1742}" type="presOf" srcId="{A2564841-3B40-47E8-B8BD-F0388107D616}" destId="{E482F70E-0480-4C44-B282-71091AEFE28E}" srcOrd="0" destOrd="0" presId="urn:microsoft.com/office/officeart/2005/8/layout/funnel1"/>
    <dgm:cxn modelId="{97116CF4-8F0A-4E13-A75F-310FD3C2C8F9}" srcId="{226B5CEF-1D90-4F82-8CCE-968803A28EFF}" destId="{87213763-ACF2-4DEC-838E-BF115C66DEC1}" srcOrd="2" destOrd="0" parTransId="{4EBE1C50-735F-4042-9D08-B16DE48CFBB1}" sibTransId="{2F9F9E3E-8B71-45A7-B062-FE44E423C30D}"/>
    <dgm:cxn modelId="{A2A1CD64-CB22-4969-8646-1C6E1FD0AF08}" type="presOf" srcId="{3C74DFBD-3E8C-4301-87C9-53191E82050A}" destId="{9C67C243-E8EA-4C46-9846-8418C544BB43}" srcOrd="0" destOrd="0" presId="urn:microsoft.com/office/officeart/2005/8/layout/funnel1"/>
    <dgm:cxn modelId="{C5B7D2B5-8104-4DED-8187-525387B4A016}" srcId="{226B5CEF-1D90-4F82-8CCE-968803A28EFF}" destId="{A2564841-3B40-47E8-B8BD-F0388107D616}" srcOrd="1" destOrd="0" parTransId="{7F45EE00-8006-4EE1-85B2-26F41E8B10D4}" sibTransId="{AB966E2F-448A-42F4-A7F1-AB9C92995E6D}"/>
    <dgm:cxn modelId="{E39359C8-AEFB-4AC8-8C77-2D3481826068}" srcId="{226B5CEF-1D90-4F82-8CCE-968803A28EFF}" destId="{3C74DFBD-3E8C-4301-87C9-53191E82050A}" srcOrd="3" destOrd="0" parTransId="{582FA8BA-7DDE-47A9-85F3-28F6059C6150}" sibTransId="{EF9C4C1E-531D-4BB1-BADE-7FA63036F75C}"/>
    <dgm:cxn modelId="{36D79FE2-B2B2-4C1C-B26B-A82CA3C8B45D}" type="presParOf" srcId="{D2DC9940-6956-4F88-B50B-DD6316A22163}" destId="{7490217B-5515-48AC-834B-684F938B0A45}" srcOrd="0" destOrd="0" presId="urn:microsoft.com/office/officeart/2005/8/layout/funnel1"/>
    <dgm:cxn modelId="{056C70DB-1DF1-4803-A19F-A9C8810E62A0}" type="presParOf" srcId="{D2DC9940-6956-4F88-B50B-DD6316A22163}" destId="{F4017C69-52B3-4E51-ACB6-F040DB5ABFEF}" srcOrd="1" destOrd="0" presId="urn:microsoft.com/office/officeart/2005/8/layout/funnel1"/>
    <dgm:cxn modelId="{1727A31A-BB3C-446E-BDC0-C2051FBCB498}" type="presParOf" srcId="{D2DC9940-6956-4F88-B50B-DD6316A22163}" destId="{9C67C243-E8EA-4C46-9846-8418C544BB43}" srcOrd="2" destOrd="0" presId="urn:microsoft.com/office/officeart/2005/8/layout/funnel1"/>
    <dgm:cxn modelId="{97818475-BFF4-4410-B9BE-3270D4CD61F1}" type="presParOf" srcId="{D2DC9940-6956-4F88-B50B-DD6316A22163}" destId="{7474D2C1-9470-45B6-87B9-E15A0B2D41EA}" srcOrd="3" destOrd="0" presId="urn:microsoft.com/office/officeart/2005/8/layout/funnel1"/>
    <dgm:cxn modelId="{CDA6B7FE-233C-4072-A8A7-44655351CA6F}" type="presParOf" srcId="{D2DC9940-6956-4F88-B50B-DD6316A22163}" destId="{E482F70E-0480-4C44-B282-71091AEFE28E}" srcOrd="4" destOrd="0" presId="urn:microsoft.com/office/officeart/2005/8/layout/funnel1"/>
    <dgm:cxn modelId="{FC6A9529-7B2A-4134-BCD1-F2A8C5D20D57}" type="presParOf" srcId="{D2DC9940-6956-4F88-B50B-DD6316A22163}" destId="{AD2C1CB8-F044-4DBF-9710-533FBD6A9187}" srcOrd="5" destOrd="0" presId="urn:microsoft.com/office/officeart/2005/8/layout/funnel1"/>
    <dgm:cxn modelId="{C5E2A724-EC74-49CE-8159-A9D6F2E2227E}" type="presParOf" srcId="{D2DC9940-6956-4F88-B50B-DD6316A22163}" destId="{5E8FAD90-FAC5-44FE-A587-630EE7234D2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6B5CEF-1D90-4F82-8CCE-968803A28EFF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F4F658-E1AE-4557-91E1-801BE9A08CA4}">
      <dgm:prSet phldrT="[Text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0FAB2480-BF0A-4011-91A2-A569A9C28E6B}" type="parTrans" cxnId="{5121EAD6-B631-44AB-BC37-727500F317B7}">
      <dgm:prSet/>
      <dgm:spPr/>
      <dgm:t>
        <a:bodyPr/>
        <a:lstStyle/>
        <a:p>
          <a:endParaRPr lang="en-US"/>
        </a:p>
      </dgm:t>
    </dgm:pt>
    <dgm:pt modelId="{C8EA4E7B-A808-4CD8-83DE-CF8E15F6C58F}" type="sibTrans" cxnId="{5121EAD6-B631-44AB-BC37-727500F317B7}">
      <dgm:prSet/>
      <dgm:spPr/>
      <dgm:t>
        <a:bodyPr/>
        <a:lstStyle/>
        <a:p>
          <a:endParaRPr lang="en-US"/>
        </a:p>
      </dgm:t>
    </dgm:pt>
    <dgm:pt modelId="{87213763-ACF2-4DEC-838E-BF115C66DEC1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4EBE1C50-735F-4042-9D08-B16DE48CFBB1}" type="parTrans" cxnId="{97116CF4-8F0A-4E13-A75F-310FD3C2C8F9}">
      <dgm:prSet/>
      <dgm:spPr/>
      <dgm:t>
        <a:bodyPr/>
        <a:lstStyle/>
        <a:p>
          <a:endParaRPr lang="en-US"/>
        </a:p>
      </dgm:t>
    </dgm:pt>
    <dgm:pt modelId="{2F9F9E3E-8B71-45A7-B062-FE44E423C30D}" type="sibTrans" cxnId="{97116CF4-8F0A-4E13-A75F-310FD3C2C8F9}">
      <dgm:prSet/>
      <dgm:spPr/>
      <dgm:t>
        <a:bodyPr/>
        <a:lstStyle/>
        <a:p>
          <a:endParaRPr lang="en-US"/>
        </a:p>
      </dgm:t>
    </dgm:pt>
    <dgm:pt modelId="{3C74DFBD-3E8C-4301-87C9-53191E82050A}">
      <dgm:prSet phldrT="[Text]"/>
      <dgm:spPr/>
      <dgm:t>
        <a:bodyPr/>
        <a:lstStyle/>
        <a:p>
          <a:r>
            <a:rPr lang="en-US" b="1" cap="none" spc="0" dirty="0" err="1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rPr>
            <a:t>Klassifizierung</a:t>
          </a:r>
          <a:endParaRPr lang="en-US" b="1" cap="none" spc="0" dirty="0">
            <a:ln w="10541" cmpd="sng">
              <a:solidFill>
                <a:schemeClr val="accent1">
                  <a:shade val="88000"/>
                  <a:satMod val="110000"/>
                </a:schemeClr>
              </a:solidFill>
              <a:prstDash val="solid"/>
            </a:ln>
            <a:gradFill>
              <a:gsLst>
                <a:gs pos="0">
                  <a:schemeClr val="accent1">
                    <a:tint val="40000"/>
                    <a:satMod val="250000"/>
                  </a:schemeClr>
                </a:gs>
                <a:gs pos="9000">
                  <a:schemeClr val="accent1">
                    <a:tint val="52000"/>
                    <a:satMod val="300000"/>
                  </a:schemeClr>
                </a:gs>
                <a:gs pos="50000">
                  <a:schemeClr val="accent1">
                    <a:shade val="20000"/>
                    <a:satMod val="300000"/>
                  </a:schemeClr>
                </a:gs>
                <a:gs pos="79000">
                  <a:schemeClr val="accent1">
                    <a:tint val="52000"/>
                    <a:satMod val="300000"/>
                  </a:schemeClr>
                </a:gs>
                <a:gs pos="100000">
                  <a:schemeClr val="accent1">
                    <a:tint val="40000"/>
                    <a:satMod val="250000"/>
                  </a:schemeClr>
                </a:gs>
              </a:gsLst>
              <a:lin ang="5400000"/>
            </a:gradFill>
            <a:effectLst/>
          </a:endParaRPr>
        </a:p>
      </dgm:t>
    </dgm:pt>
    <dgm:pt modelId="{582FA8BA-7DDE-47A9-85F3-28F6059C6150}" type="parTrans" cxnId="{E39359C8-AEFB-4AC8-8C77-2D3481826068}">
      <dgm:prSet/>
      <dgm:spPr/>
      <dgm:t>
        <a:bodyPr/>
        <a:lstStyle/>
        <a:p>
          <a:endParaRPr lang="en-US"/>
        </a:p>
      </dgm:t>
    </dgm:pt>
    <dgm:pt modelId="{EF9C4C1E-531D-4BB1-BADE-7FA63036F75C}" type="sibTrans" cxnId="{E39359C8-AEFB-4AC8-8C77-2D3481826068}">
      <dgm:prSet/>
      <dgm:spPr/>
      <dgm:t>
        <a:bodyPr/>
        <a:lstStyle/>
        <a:p>
          <a:endParaRPr lang="en-US"/>
        </a:p>
      </dgm:t>
    </dgm:pt>
    <dgm:pt modelId="{A2564841-3B40-47E8-B8BD-F0388107D616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de-DE">
              <a:noFill/>
            </a:rPr>
            <a:t> </a:t>
          </a:r>
        </a:p>
      </dgm:t>
    </dgm:pt>
    <dgm:pt modelId="{7F45EE00-8006-4EE1-85B2-26F41E8B10D4}" type="parTrans" cxnId="{C5B7D2B5-8104-4DED-8187-525387B4A016}">
      <dgm:prSet/>
      <dgm:spPr/>
      <dgm:t>
        <a:bodyPr/>
        <a:lstStyle/>
        <a:p>
          <a:endParaRPr lang="en-US"/>
        </a:p>
      </dgm:t>
    </dgm:pt>
    <dgm:pt modelId="{AB966E2F-448A-42F4-A7F1-AB9C92995E6D}" type="sibTrans" cxnId="{C5B7D2B5-8104-4DED-8187-525387B4A016}">
      <dgm:prSet/>
      <dgm:spPr/>
      <dgm:t>
        <a:bodyPr/>
        <a:lstStyle/>
        <a:p>
          <a:endParaRPr lang="en-US"/>
        </a:p>
      </dgm:t>
    </dgm:pt>
    <dgm:pt modelId="{D2DC9940-6956-4F88-B50B-DD6316A22163}" type="pres">
      <dgm:prSet presAssocID="{226B5CEF-1D90-4F82-8CCE-968803A28EFF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490217B-5515-48AC-834B-684F938B0A45}" type="pres">
      <dgm:prSet presAssocID="{226B5CEF-1D90-4F82-8CCE-968803A28EFF}" presName="ellipse" presStyleLbl="trBgShp" presStyleIdx="0" presStyleCnt="1"/>
      <dgm:spPr/>
    </dgm:pt>
    <dgm:pt modelId="{F4017C69-52B3-4E51-ACB6-F040DB5ABFEF}" type="pres">
      <dgm:prSet presAssocID="{226B5CEF-1D90-4F82-8CCE-968803A28EFF}" presName="arrow1" presStyleLbl="fgShp" presStyleIdx="0" presStyleCnt="1"/>
      <dgm:spPr/>
    </dgm:pt>
    <dgm:pt modelId="{9C67C243-E8EA-4C46-9846-8418C544BB43}" type="pres">
      <dgm:prSet presAssocID="{226B5CEF-1D90-4F82-8CCE-968803A28EFF}" presName="rectangle" presStyleLbl="revTx" presStyleIdx="0" presStyleCnt="1" custScaleY="1254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4D2C1-9470-45B6-87B9-E15A0B2D41EA}" type="pres">
      <dgm:prSet presAssocID="{A2564841-3B40-47E8-B8BD-F0388107D616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82F70E-0480-4C44-B282-71091AEFE28E}" type="pres">
      <dgm:prSet presAssocID="{87213763-ACF2-4DEC-838E-BF115C66DEC1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2C1CB8-F044-4DBF-9710-533FBD6A9187}" type="pres">
      <dgm:prSet presAssocID="{3C74DFBD-3E8C-4301-87C9-53191E82050A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FAD90-FAC5-44FE-A587-630EE7234D2B}" type="pres">
      <dgm:prSet presAssocID="{226B5CEF-1D90-4F82-8CCE-968803A28EFF}" presName="funnel" presStyleLbl="trAlignAcc1" presStyleIdx="0" presStyleCnt="1"/>
      <dgm:spPr/>
    </dgm:pt>
  </dgm:ptLst>
  <dgm:cxnLst>
    <dgm:cxn modelId="{F6782DA4-DEC6-4180-A189-5085D1D9467C}" type="presOf" srcId="{87213763-ACF2-4DEC-838E-BF115C66DEC1}" destId="{7474D2C1-9470-45B6-87B9-E15A0B2D41EA}" srcOrd="0" destOrd="0" presId="urn:microsoft.com/office/officeart/2005/8/layout/funnel1"/>
    <dgm:cxn modelId="{57D78896-7CCF-42BB-8F3E-61B6B71868C8}" type="presOf" srcId="{7BF4F658-E1AE-4557-91E1-801BE9A08CA4}" destId="{AD2C1CB8-F044-4DBF-9710-533FBD6A9187}" srcOrd="0" destOrd="0" presId="urn:microsoft.com/office/officeart/2005/8/layout/funnel1"/>
    <dgm:cxn modelId="{A8D363D8-16F7-41E4-BA48-F3A7258CC79B}" type="presOf" srcId="{226B5CEF-1D90-4F82-8CCE-968803A28EFF}" destId="{D2DC9940-6956-4F88-B50B-DD6316A22163}" srcOrd="0" destOrd="0" presId="urn:microsoft.com/office/officeart/2005/8/layout/funnel1"/>
    <dgm:cxn modelId="{5121EAD6-B631-44AB-BC37-727500F317B7}" srcId="{226B5CEF-1D90-4F82-8CCE-968803A28EFF}" destId="{7BF4F658-E1AE-4557-91E1-801BE9A08CA4}" srcOrd="0" destOrd="0" parTransId="{0FAB2480-BF0A-4011-91A2-A569A9C28E6B}" sibTransId="{C8EA4E7B-A808-4CD8-83DE-CF8E15F6C58F}"/>
    <dgm:cxn modelId="{AF0D509D-7A0B-4C78-A7F8-0F700B3A1742}" type="presOf" srcId="{A2564841-3B40-47E8-B8BD-F0388107D616}" destId="{E482F70E-0480-4C44-B282-71091AEFE28E}" srcOrd="0" destOrd="0" presId="urn:microsoft.com/office/officeart/2005/8/layout/funnel1"/>
    <dgm:cxn modelId="{97116CF4-8F0A-4E13-A75F-310FD3C2C8F9}" srcId="{226B5CEF-1D90-4F82-8CCE-968803A28EFF}" destId="{87213763-ACF2-4DEC-838E-BF115C66DEC1}" srcOrd="2" destOrd="0" parTransId="{4EBE1C50-735F-4042-9D08-B16DE48CFBB1}" sibTransId="{2F9F9E3E-8B71-45A7-B062-FE44E423C30D}"/>
    <dgm:cxn modelId="{A2A1CD64-CB22-4969-8646-1C6E1FD0AF08}" type="presOf" srcId="{3C74DFBD-3E8C-4301-87C9-53191E82050A}" destId="{9C67C243-E8EA-4C46-9846-8418C544BB43}" srcOrd="0" destOrd="0" presId="urn:microsoft.com/office/officeart/2005/8/layout/funnel1"/>
    <dgm:cxn modelId="{C5B7D2B5-8104-4DED-8187-525387B4A016}" srcId="{226B5CEF-1D90-4F82-8CCE-968803A28EFF}" destId="{A2564841-3B40-47E8-B8BD-F0388107D616}" srcOrd="1" destOrd="0" parTransId="{7F45EE00-8006-4EE1-85B2-26F41E8B10D4}" sibTransId="{AB966E2F-448A-42F4-A7F1-AB9C92995E6D}"/>
    <dgm:cxn modelId="{E39359C8-AEFB-4AC8-8C77-2D3481826068}" srcId="{226B5CEF-1D90-4F82-8CCE-968803A28EFF}" destId="{3C74DFBD-3E8C-4301-87C9-53191E82050A}" srcOrd="3" destOrd="0" parTransId="{582FA8BA-7DDE-47A9-85F3-28F6059C6150}" sibTransId="{EF9C4C1E-531D-4BB1-BADE-7FA63036F75C}"/>
    <dgm:cxn modelId="{36D79FE2-B2B2-4C1C-B26B-A82CA3C8B45D}" type="presParOf" srcId="{D2DC9940-6956-4F88-B50B-DD6316A22163}" destId="{7490217B-5515-48AC-834B-684F938B0A45}" srcOrd="0" destOrd="0" presId="urn:microsoft.com/office/officeart/2005/8/layout/funnel1"/>
    <dgm:cxn modelId="{056C70DB-1DF1-4803-A19F-A9C8810E62A0}" type="presParOf" srcId="{D2DC9940-6956-4F88-B50B-DD6316A22163}" destId="{F4017C69-52B3-4E51-ACB6-F040DB5ABFEF}" srcOrd="1" destOrd="0" presId="urn:microsoft.com/office/officeart/2005/8/layout/funnel1"/>
    <dgm:cxn modelId="{1727A31A-BB3C-446E-BDC0-C2051FBCB498}" type="presParOf" srcId="{D2DC9940-6956-4F88-B50B-DD6316A22163}" destId="{9C67C243-E8EA-4C46-9846-8418C544BB43}" srcOrd="2" destOrd="0" presId="urn:microsoft.com/office/officeart/2005/8/layout/funnel1"/>
    <dgm:cxn modelId="{97818475-BFF4-4410-B9BE-3270D4CD61F1}" type="presParOf" srcId="{D2DC9940-6956-4F88-B50B-DD6316A22163}" destId="{7474D2C1-9470-45B6-87B9-E15A0B2D41EA}" srcOrd="3" destOrd="0" presId="urn:microsoft.com/office/officeart/2005/8/layout/funnel1"/>
    <dgm:cxn modelId="{CDA6B7FE-233C-4072-A8A7-44655351CA6F}" type="presParOf" srcId="{D2DC9940-6956-4F88-B50B-DD6316A22163}" destId="{E482F70E-0480-4C44-B282-71091AEFE28E}" srcOrd="4" destOrd="0" presId="urn:microsoft.com/office/officeart/2005/8/layout/funnel1"/>
    <dgm:cxn modelId="{FC6A9529-7B2A-4134-BCD1-F2A8C5D20D57}" type="presParOf" srcId="{D2DC9940-6956-4F88-B50B-DD6316A22163}" destId="{AD2C1CB8-F044-4DBF-9710-533FBD6A9187}" srcOrd="5" destOrd="0" presId="urn:microsoft.com/office/officeart/2005/8/layout/funnel1"/>
    <dgm:cxn modelId="{C5E2A724-EC74-49CE-8159-A9D6F2E2227E}" type="presParOf" srcId="{D2DC9940-6956-4F88-B50B-DD6316A22163}" destId="{5E8FAD90-FAC5-44FE-A587-630EE7234D2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0217B-5515-48AC-834B-684F938B0A45}">
      <dsp:nvSpPr>
        <dsp:cNvPr id="0" name=""/>
        <dsp:cNvSpPr/>
      </dsp:nvSpPr>
      <dsp:spPr>
        <a:xfrm>
          <a:off x="673963" y="348575"/>
          <a:ext cx="2462925" cy="85534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017C69-52B3-4E51-ACB6-F040DB5ABFEF}">
      <dsp:nvSpPr>
        <dsp:cNvPr id="0" name=""/>
        <dsp:cNvSpPr/>
      </dsp:nvSpPr>
      <dsp:spPr>
        <a:xfrm>
          <a:off x="1670588" y="2443016"/>
          <a:ext cx="477311" cy="305479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7C243-E8EA-4C46-9846-8418C544BB43}">
      <dsp:nvSpPr>
        <dsp:cNvPr id="0" name=""/>
        <dsp:cNvSpPr/>
      </dsp:nvSpPr>
      <dsp:spPr>
        <a:xfrm>
          <a:off x="763697" y="2614563"/>
          <a:ext cx="2291093" cy="7184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cap="none" spc="0" dirty="0" err="1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rPr>
            <a:t>Klassifizierung</a:t>
          </a:r>
          <a:endParaRPr lang="en-US" sz="2100" b="1" kern="1200" cap="none" spc="0" dirty="0">
            <a:ln w="10541" cmpd="sng">
              <a:solidFill>
                <a:schemeClr val="accent1">
                  <a:shade val="88000"/>
                  <a:satMod val="110000"/>
                </a:schemeClr>
              </a:solidFill>
              <a:prstDash val="solid"/>
            </a:ln>
            <a:gradFill>
              <a:gsLst>
                <a:gs pos="0">
                  <a:schemeClr val="accent1">
                    <a:tint val="40000"/>
                    <a:satMod val="250000"/>
                  </a:schemeClr>
                </a:gs>
                <a:gs pos="9000">
                  <a:schemeClr val="accent1">
                    <a:tint val="52000"/>
                    <a:satMod val="300000"/>
                  </a:schemeClr>
                </a:gs>
                <a:gs pos="50000">
                  <a:schemeClr val="accent1">
                    <a:shade val="20000"/>
                    <a:satMod val="300000"/>
                  </a:schemeClr>
                </a:gs>
                <a:gs pos="79000">
                  <a:schemeClr val="accent1">
                    <a:tint val="52000"/>
                    <a:satMod val="300000"/>
                  </a:schemeClr>
                </a:gs>
                <a:gs pos="100000">
                  <a:schemeClr val="accent1">
                    <a:tint val="40000"/>
                    <a:satMod val="250000"/>
                  </a:schemeClr>
                </a:gs>
              </a:gsLst>
              <a:lin ang="5400000"/>
            </a:gradFill>
            <a:effectLst/>
          </a:endParaRPr>
        </a:p>
      </dsp:txBody>
      <dsp:txXfrm>
        <a:off x="763697" y="2614563"/>
        <a:ext cx="2291093" cy="718446"/>
      </dsp:txXfrm>
    </dsp:sp>
    <dsp:sp modelId="{7474D2C1-9470-45B6-87B9-E15A0B2D41EA}">
      <dsp:nvSpPr>
        <dsp:cNvPr id="0" name=""/>
        <dsp:cNvSpPr/>
      </dsp:nvSpPr>
      <dsp:spPr>
        <a:xfrm>
          <a:off x="1569398" y="1269976"/>
          <a:ext cx="859160" cy="859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2800" i="1" kern="1200">
                        <a:latin typeface="Cambria Math"/>
                      </a:rPr>
                    </m:ctrlPr>
                  </m:sSubPr>
                  <m:e>
                    <m:r>
                      <a:rPr lang="en-US" sz="2800" i="1" kern="1200">
                        <a:latin typeface="Cambria Math"/>
                      </a:rPr>
                      <m:t>𝑐</m:t>
                    </m:r>
                  </m:e>
                  <m:sub>
                    <m:r>
                      <a:rPr lang="en-US" sz="2800" i="1" kern="1200">
                        <a:latin typeface="Cambria Math"/>
                      </a:rPr>
                      <m:t>𝑎</m:t>
                    </m:r>
                  </m:sub>
                </m:sSub>
              </m:oMath>
            </m:oMathPara>
          </a14:m>
          <a:endParaRPr lang="en-US" sz="2800" kern="1200" dirty="0"/>
        </a:p>
      </dsp:txBody>
      <dsp:txXfrm>
        <a:off x="1695219" y="1395797"/>
        <a:ext cx="607518" cy="607518"/>
      </dsp:txXfrm>
    </dsp:sp>
    <dsp:sp modelId="{E482F70E-0480-4C44-B282-71091AEFE28E}">
      <dsp:nvSpPr>
        <dsp:cNvPr id="0" name=""/>
        <dsp:cNvSpPr/>
      </dsp:nvSpPr>
      <dsp:spPr>
        <a:xfrm>
          <a:off x="954622" y="625415"/>
          <a:ext cx="859160" cy="859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2800" i="1" kern="1200" smtClean="0">
                        <a:latin typeface="Cambria Math"/>
                      </a:rPr>
                    </m:ctrlPr>
                  </m:sSubPr>
                  <m:e>
                    <m:r>
                      <a:rPr lang="en-US" sz="2800" i="1" kern="1200">
                        <a:latin typeface="Cambria Math"/>
                      </a:rPr>
                      <m:t> </m:t>
                    </m:r>
                    <m:r>
                      <a:rPr lang="en-US" sz="2800" b="0" i="1" kern="1200" smtClean="0">
                        <a:latin typeface="Cambria Math"/>
                      </a:rPr>
                      <m:t>𝑝</m:t>
                    </m:r>
                  </m:e>
                  <m:sub>
                    <m:r>
                      <a:rPr lang="en-US" sz="2800" i="1" kern="1200">
                        <a:latin typeface="Cambria Math"/>
                      </a:rPr>
                      <m:t>𝑎</m:t>
                    </m:r>
                  </m:sub>
                </m:sSub>
              </m:oMath>
            </m:oMathPara>
          </a14:m>
          <a:endParaRPr lang="en-US" sz="2800" kern="1200" dirty="0"/>
        </a:p>
      </dsp:txBody>
      <dsp:txXfrm>
        <a:off x="1080443" y="751236"/>
        <a:ext cx="607518" cy="607518"/>
      </dsp:txXfrm>
    </dsp:sp>
    <dsp:sp modelId="{AD2C1CB8-F044-4DBF-9710-533FBD6A9187}">
      <dsp:nvSpPr>
        <dsp:cNvPr id="0" name=""/>
        <dsp:cNvSpPr/>
      </dsp:nvSpPr>
      <dsp:spPr>
        <a:xfrm>
          <a:off x="1832874" y="417690"/>
          <a:ext cx="859160" cy="8591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2800" i="1" kern="1200" smtClean="0">
                        <a:latin typeface="Cambria Math"/>
                      </a:rPr>
                    </m:ctrlPr>
                  </m:sSubPr>
                  <m:e>
                    <m:r>
                      <a:rPr lang="en-US" sz="2800" i="1" kern="1200">
                        <a:latin typeface="Cambria Math"/>
                      </a:rPr>
                      <m:t>𝑥</m:t>
                    </m:r>
                  </m:e>
                  <m:sub>
                    <m:r>
                      <a:rPr lang="en-US" sz="2800" i="1" kern="1200">
                        <a:latin typeface="Cambria Math"/>
                      </a:rPr>
                      <m:t>𝑎</m:t>
                    </m:r>
                  </m:sub>
                </m:sSub>
              </m:oMath>
            </m:oMathPara>
          </a14:m>
          <a:endParaRPr lang="en-US" sz="2800" kern="1200" dirty="0"/>
        </a:p>
      </dsp:txBody>
      <dsp:txXfrm>
        <a:off x="1958695" y="543511"/>
        <a:ext cx="607518" cy="607518"/>
      </dsp:txXfrm>
    </dsp:sp>
    <dsp:sp modelId="{5E8FAD90-FAC5-44FE-A587-630EE7234D2B}">
      <dsp:nvSpPr>
        <dsp:cNvPr id="0" name=""/>
        <dsp:cNvSpPr/>
      </dsp:nvSpPr>
      <dsp:spPr>
        <a:xfrm>
          <a:off x="572773" y="243566"/>
          <a:ext cx="2672942" cy="213835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17.05.2016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>
                <a:latin typeface="+mn-lt"/>
              </a:defRPr>
            </a:lvl1pPr>
          </a:lstStyle>
          <a:p>
            <a:pPr>
              <a:defRPr/>
            </a:pPr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‹Nr.›</a:t>
            </a:fld>
            <a:endParaRPr lang="de-DE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296" y="3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17.05.2016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1231900"/>
            <a:ext cx="4435475" cy="3327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25" tIns="43763" rIns="87525" bIns="43763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65" y="4744165"/>
            <a:ext cx="5438748" cy="3880336"/>
          </a:xfrm>
          <a:prstGeom prst="rect">
            <a:avLst/>
          </a:prstGeom>
        </p:spPr>
        <p:txBody>
          <a:bodyPr vert="horz" lIns="87525" tIns="43763" rIns="87525" bIns="43763" rtlCol="0"/>
          <a:lstStyle/>
          <a:p>
            <a:pPr lvl="0"/>
            <a:r>
              <a:rPr lang="de-DE" noProof="0" dirty="0"/>
              <a:t>Textmasterformat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296" y="9362957"/>
            <a:ext cx="2945862" cy="493833"/>
          </a:xfrm>
          <a:prstGeom prst="rect">
            <a:avLst/>
          </a:prstGeom>
        </p:spPr>
        <p:txBody>
          <a:bodyPr vert="horz" lIns="87525" tIns="43763" rIns="87525" bIns="43763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381497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3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Beispiel-Titel, 3. Variante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1938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46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4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473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Beispiel-Titel, 4. Variante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5230800"/>
            <a:ext cx="8568000" cy="8128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sp>
        <p:nvSpPr>
          <p:cNvPr id="4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6339600"/>
            <a:ext cx="3240000" cy="1938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5364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5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Beispiel-Titel, 5. Variante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cxnSp>
        <p:nvCxnSpPr>
          <p:cNvPr id="4" name="Gerader Verbinder 11"/>
          <p:cNvCxnSpPr/>
          <p:nvPr userDrawn="1"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1938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3773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6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Beispiel-Titel, 6. Variante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3196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cxnSp>
        <p:nvCxnSpPr>
          <p:cNvPr id="4" name="Gerader Verbinder 3"/>
          <p:cNvCxnSpPr/>
          <p:nvPr userDrawn="1"/>
        </p:nvCxnSpPr>
        <p:spPr>
          <a:xfrm>
            <a:off x="287338" y="3036888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1938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8063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7. Variante (mit Partner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Beispiel-Titel, 7. Variante (mit Partnerlogo)</a:t>
            </a:r>
            <a:endParaRPr lang="en-US" dirty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-1275" y="0"/>
            <a:ext cx="9144000" cy="23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8" name="Bildplatzhalter 12"/>
          <p:cNvSpPr>
            <a:spLocks noGrp="1"/>
          </p:cNvSpPr>
          <p:nvPr>
            <p:ph type="pic" sz="quarter" idx="12" hasCustomPrompt="1"/>
          </p:nvPr>
        </p:nvSpPr>
        <p:spPr>
          <a:xfrm>
            <a:off x="1821600" y="6351373"/>
            <a:ext cx="1620000" cy="40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Partnerlogo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654000" y="5731200"/>
            <a:ext cx="5209200" cy="432000"/>
          </a:xfrm>
          <a:prstGeom prst="rect">
            <a:avLst/>
          </a:prstGeom>
        </p:spPr>
        <p:txBody>
          <a:bodyPr wrap="square" lIns="0" tIns="0" rIns="0" bIns="0" anchor="b">
            <a:noAutofit/>
          </a:bodyPr>
          <a:lstStyle>
            <a:lvl1pPr marL="0" indent="0" algn="r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3567600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0206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, 1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314800"/>
          </a:xfrm>
          <a:prstGeom prst="rect">
            <a:avLst/>
          </a:prstGeom>
        </p:spPr>
        <p:txBody>
          <a:bodyPr/>
          <a:lstStyle>
            <a:lvl1pPr marL="0" marR="0" indent="0" algn="l" defTabSz="2160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>
                <a:tab pos="216000" algn="l"/>
              </a:tabLst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6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847599"/>
            <a:ext cx="4154400" cy="3315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/>
            </a:lvl1pPr>
          </a:lstStyle>
          <a:p>
            <a:r>
              <a:rPr lang="de-DE" dirty="0"/>
              <a:t>Kontaktdaten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24876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3220058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, 2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455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8" name="Textplatzhalter 1"/>
          <p:cNvSpPr>
            <a:spLocks noGrp="1"/>
          </p:cNvSpPr>
          <p:nvPr>
            <p:ph type="body" sz="quarter" idx="14" hasCustomPrompt="1"/>
          </p:nvPr>
        </p:nvSpPr>
        <p:spPr>
          <a:xfrm>
            <a:off x="287999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dirty="0"/>
              <a:t>Firmenadresse</a:t>
            </a:r>
          </a:p>
          <a:p>
            <a:endParaRPr lang="de-DE" dirty="0"/>
          </a:p>
        </p:txBody>
      </p:sp>
      <p:sp>
        <p:nvSpPr>
          <p:cNvPr id="11" name="Textplatzhalter 1"/>
          <p:cNvSpPr>
            <a:spLocks noGrp="1"/>
          </p:cNvSpPr>
          <p:nvPr>
            <p:ph type="body" sz="quarter" idx="16" hasCustomPrompt="1"/>
          </p:nvPr>
        </p:nvSpPr>
        <p:spPr>
          <a:xfrm>
            <a:off x="4701600" y="5086800"/>
            <a:ext cx="4154400" cy="10764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buNone/>
              <a:defRPr sz="1400" baseline="0"/>
            </a:lvl1pPr>
          </a:lstStyle>
          <a:p>
            <a:r>
              <a:rPr lang="de-DE" sz="1400" dirty="0"/>
              <a:t>Kontaktdaten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288000" y="4726800"/>
            <a:ext cx="8568000" cy="230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de-DE" dirty="0"/>
              <a:t>Kontakt</a:t>
            </a:r>
          </a:p>
        </p:txBody>
      </p:sp>
    </p:spTree>
    <p:extLst>
      <p:ext uri="{BB962C8B-B14F-4D97-AF65-F5344CB8AC3E}">
        <p14:creationId xmlns:p14="http://schemas.microsoft.com/office/powerpoint/2010/main" val="26836914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Kontakt, 3. Variante">
    <p:bg>
      <p:bgPr>
        <a:blipFill dpi="0" rotWithShape="1">
          <a:blip r:embed="rId2">
            <a:alphaModFix amt="2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6"/>
          <p:cNvSpPr>
            <a:spLocks noGrp="1"/>
          </p:cNvSpPr>
          <p:nvPr>
            <p:ph type="body" sz="quarter" idx="14" hasCustomPrompt="1"/>
          </p:nvPr>
        </p:nvSpPr>
        <p:spPr>
          <a:xfrm>
            <a:off x="288000" y="2563200"/>
            <a:ext cx="4154400" cy="3600000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de-DE" dirty="0"/>
              <a:t>Kontaktdaten</a:t>
            </a:r>
          </a:p>
        </p:txBody>
      </p:sp>
    </p:spTree>
    <p:extLst>
      <p:ext uri="{BB962C8B-B14F-4D97-AF65-F5344CB8AC3E}">
        <p14:creationId xmlns:p14="http://schemas.microsoft.com/office/powerpoint/2010/main" val="3500427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 Partner, 1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13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tx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90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Partner, 2. Varian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2"/>
          <p:cNvSpPr>
            <a:spLocks noGrp="1"/>
          </p:cNvSpPr>
          <p:nvPr>
            <p:ph type="pic" sz="quarter" idx="12" hasCustomPrompt="1"/>
          </p:nvPr>
        </p:nvSpPr>
        <p:spPr>
          <a:xfrm>
            <a:off x="7585200" y="5706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8" hasCustomPrompt="1"/>
          </p:nvPr>
        </p:nvSpPr>
        <p:spPr>
          <a:xfrm>
            <a:off x="288000" y="5706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9" hasCustomPrompt="1"/>
          </p:nvPr>
        </p:nvSpPr>
        <p:spPr>
          <a:xfrm>
            <a:off x="7585200" y="45936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10" name="Textplatzhalt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288000" y="45936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21" hasCustomPrompt="1"/>
          </p:nvPr>
        </p:nvSpPr>
        <p:spPr>
          <a:xfrm>
            <a:off x="7585200" y="34812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18" name="Textplatzhalt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288000" y="34812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23" hasCustomPrompt="1"/>
          </p:nvPr>
        </p:nvSpPr>
        <p:spPr>
          <a:xfrm>
            <a:off x="7585200" y="23688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20" name="Textplatzhalter 11"/>
          <p:cNvSpPr>
            <a:spLocks noGrp="1"/>
          </p:cNvSpPr>
          <p:nvPr>
            <p:ph type="body" sz="quarter" idx="24" hasCustomPrompt="1"/>
          </p:nvPr>
        </p:nvSpPr>
        <p:spPr>
          <a:xfrm>
            <a:off x="288000" y="23688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25" hasCustomPrompt="1"/>
          </p:nvPr>
        </p:nvSpPr>
        <p:spPr>
          <a:xfrm>
            <a:off x="7585200" y="12564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22" name="Textplatzhalter 11"/>
          <p:cNvSpPr>
            <a:spLocks noGrp="1"/>
          </p:cNvSpPr>
          <p:nvPr>
            <p:ph type="body" sz="quarter" idx="26" hasCustomPrompt="1"/>
          </p:nvPr>
        </p:nvSpPr>
        <p:spPr>
          <a:xfrm>
            <a:off x="288000" y="12564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7" hasCustomPrompt="1"/>
          </p:nvPr>
        </p:nvSpPr>
        <p:spPr>
          <a:xfrm>
            <a:off x="7585200" y="144000"/>
            <a:ext cx="1270800" cy="100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Logo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auf Symbol </a:t>
            </a:r>
            <a:r>
              <a:rPr lang="en-US" dirty="0" err="1"/>
              <a:t>hinzufügen</a:t>
            </a:r>
            <a:endParaRPr lang="de-DE" dirty="0"/>
          </a:p>
        </p:txBody>
      </p:sp>
      <p:sp>
        <p:nvSpPr>
          <p:cNvPr id="24" name="Textplatzhalt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288000" y="144000"/>
            <a:ext cx="7041600" cy="1008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None/>
              <a:defRPr lang="de-DE" sz="1400" baseline="0" dirty="0" smtClean="0">
                <a:solidFill>
                  <a:schemeClr val="bg1"/>
                </a:solidFill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en-US" dirty="0" err="1"/>
              <a:t>Textbereich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800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 dirty="0"/>
              <a:t>Textbereich</a:t>
            </a:r>
          </a:p>
        </p:txBody>
      </p:sp>
    </p:spTree>
    <p:extLst>
      <p:ext uri="{BB962C8B-B14F-4D97-AF65-F5344CB8AC3E}">
        <p14:creationId xmlns:p14="http://schemas.microsoft.com/office/powerpoint/2010/main" val="130120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ild (66:3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192000" y="1094400"/>
            <a:ext cx="2664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6192000" y="5662800"/>
            <a:ext cx="26640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Bildtitel oder ggf. Beschreibung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5648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3560835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ild (50:50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6" name="Bildplatzhalter 3"/>
          <p:cNvSpPr>
            <a:spLocks noGrp="1"/>
          </p:cNvSpPr>
          <p:nvPr>
            <p:ph type="pic" sz="quarter" idx="15"/>
          </p:nvPr>
        </p:nvSpPr>
        <p:spPr>
          <a:xfrm>
            <a:off x="4701600" y="1094400"/>
            <a:ext cx="41544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701600" y="5662800"/>
            <a:ext cx="4154400" cy="500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Bildtitel oder ggf. Beschreibung</a:t>
            </a:r>
          </a:p>
        </p:txBody>
      </p:sp>
      <p:sp>
        <p:nvSpPr>
          <p:cNvPr id="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287338" y="871200"/>
            <a:ext cx="4154400" cy="5292000"/>
          </a:xfrm>
          <a:prstGeom prst="rect">
            <a:avLst/>
          </a:prstGeom>
        </p:spPr>
        <p:txBody>
          <a:bodyPr lIns="0" tIns="0" rIns="0" bIns="0"/>
          <a:lstStyle>
            <a:lvl1pPr marL="216000" indent="-216000">
              <a:lnSpc>
                <a:spcPct val="100000"/>
              </a:lnSpc>
              <a:spcBef>
                <a:spcPts val="600"/>
              </a:spcBef>
              <a:buSzPct val="115000"/>
              <a:buFont typeface="Arial" panose="020B0604020202020204" pitchFamily="34" charset="0"/>
              <a:buChar char="■"/>
              <a:defRPr lang="de-DE" dirty="0" smtClean="0">
                <a:latin typeface="+mj-lt"/>
              </a:defRPr>
            </a:lvl1pPr>
            <a:lvl2pPr marL="432000" indent="-21590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≡"/>
              <a:defRPr lang="de-DE" sz="1600" dirty="0" smtClean="0">
                <a:latin typeface="+mj-lt"/>
              </a:defRPr>
            </a:lvl2pPr>
            <a:lvl3pPr marL="648000" indent="-215900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="/>
              <a:defRPr lang="de-DE" sz="1600" dirty="0" smtClean="0">
                <a:latin typeface="+mj-lt"/>
              </a:defRPr>
            </a:lvl3pPr>
            <a:lvl4pPr marL="864000" indent="-216000">
              <a:lnSpc>
                <a:spcPct val="100000"/>
              </a:lnSpc>
              <a:spcBef>
                <a:spcPts val="600"/>
              </a:spcBef>
              <a:buSzPct val="100000"/>
              <a:buFontTx/>
              <a:buChar char="□"/>
              <a:defRPr lang="de-DE" sz="1600" dirty="0" smtClean="0">
                <a:latin typeface="+mj-lt"/>
              </a:defRPr>
            </a:lvl4pPr>
            <a:lvl5pPr marL="1080000" indent="-216000">
              <a:lnSpc>
                <a:spcPct val="100000"/>
              </a:lnSpc>
              <a:spcBef>
                <a:spcPts val="600"/>
              </a:spcBef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5pPr>
            <a:lvl6pPr marL="1296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6pPr>
            <a:lvl7pPr marL="1512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7pPr>
            <a:lvl8pPr marL="1728000" indent="-216000">
              <a:lnSpc>
                <a:spcPct val="100000"/>
              </a:lnSpc>
              <a:spcBef>
                <a:spcPts val="600"/>
              </a:spcBef>
              <a:buClr>
                <a:srgbClr val="DD402D"/>
              </a:buClr>
              <a:buSzPct val="130000"/>
              <a:buFont typeface="Symbol" panose="05050102010706020507" pitchFamily="18" charset="2"/>
              <a:buChar char="-"/>
              <a:defRPr lang="de-DE" sz="1600" dirty="0" smtClean="0">
                <a:latin typeface="+mj-lt"/>
              </a:defRPr>
            </a:lvl8pPr>
            <a:lvl9pPr marL="3657600" indent="0">
              <a:buNone/>
              <a:defRPr baseline="0"/>
            </a:lvl9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</p:txBody>
      </p:sp>
    </p:spTree>
    <p:extLst>
      <p:ext uri="{BB962C8B-B14F-4D97-AF65-F5344CB8AC3E}">
        <p14:creationId xmlns:p14="http://schemas.microsoft.com/office/powerpoint/2010/main" val="2159211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7" y="5662800"/>
            <a:ext cx="8568000" cy="49953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900"/>
            </a:lvl1pPr>
          </a:lstStyle>
          <a:p>
            <a:pPr lvl="0"/>
            <a:r>
              <a:rPr lang="de-DE" dirty="0"/>
              <a:t>Bildtitel oder ggf. Beschreibung</a:t>
            </a:r>
          </a:p>
        </p:txBody>
      </p:sp>
      <p:sp>
        <p:nvSpPr>
          <p:cNvPr id="5" name="Bildplatzhalter 3"/>
          <p:cNvSpPr>
            <a:spLocks noGrp="1"/>
          </p:cNvSpPr>
          <p:nvPr>
            <p:ph type="pic" sz="quarter" idx="14"/>
          </p:nvPr>
        </p:nvSpPr>
        <p:spPr>
          <a:xfrm>
            <a:off x="288000" y="1094400"/>
            <a:ext cx="8568000" cy="4456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0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287338" y="871200"/>
            <a:ext cx="8569325" cy="5292000"/>
          </a:xfrm>
          <a:prstGeom prst="rect">
            <a:avLst/>
          </a:prstGeom>
        </p:spPr>
        <p:txBody>
          <a:bodyPr lIns="90000" tIns="46800" rIns="90000" bIns="46800"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284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8000" y="144000"/>
            <a:ext cx="856800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9D9EA0"/>
                </a:solidFill>
              </a:defRPr>
            </a:lvl1pPr>
          </a:lstStyle>
          <a:p>
            <a:r>
              <a:rPr lang="de-DE" dirty="0"/>
              <a:t>Mastertitelformat durch Klicken bearbeiten</a:t>
            </a:r>
            <a:br>
              <a:rPr lang="de-DE" dirty="0"/>
            </a:br>
            <a:r>
              <a:rPr lang="de-DE" dirty="0"/>
              <a:t>Beispiel für die Anwendung eines zweizeiligen Titels</a:t>
            </a:r>
            <a:endParaRPr lang="en-US" dirty="0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288000" y="871200"/>
            <a:ext cx="8569325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1270799"/>
            <a:ext cx="8569325" cy="4618800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de-DE" dirty="0"/>
              <a:t>Erste Ebene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380341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1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1938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  <p:sp>
        <p:nvSpPr>
          <p:cNvPr id="4" name="Rechteck 3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DD40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DD402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Beispiel-Titel</a:t>
            </a:r>
            <a:r>
              <a:rPr lang="en-US" dirty="0"/>
              <a:t>, 1. </a:t>
            </a:r>
            <a:r>
              <a:rPr lang="en-US" dirty="0" err="1"/>
              <a:t>Variante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ispiel-Titel, 2. Vari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>
          <a:xfrm>
            <a:off x="0" y="0"/>
            <a:ext cx="9144000" cy="2312988"/>
          </a:xfrm>
          <a:prstGeom prst="rect">
            <a:avLst/>
          </a:prstGeom>
          <a:solidFill>
            <a:srgbClr val="9D9E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0" rIns="28800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88000" y="2487600"/>
            <a:ext cx="8568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>
                <a:solidFill>
                  <a:srgbClr val="9D9E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Beispiel-Titel, 2. Variante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000" y="2980800"/>
            <a:ext cx="8568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Untertitel</a:t>
            </a:r>
            <a:endParaRPr lang="en-US" dirty="0"/>
          </a:p>
        </p:txBody>
      </p:sp>
      <p:sp>
        <p:nvSpPr>
          <p:cNvPr id="6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8000" y="6339600"/>
            <a:ext cx="3240000" cy="19389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buNone/>
              <a:defRPr lang="de-DE" sz="1400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sz="1400" dirty="0"/>
              <a:t>Name des Vortragenden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5232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87338" y="7416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5"/>
          <p:cNvSpPr txBox="1">
            <a:spLocks/>
          </p:cNvSpPr>
          <p:nvPr/>
        </p:nvSpPr>
        <p:spPr>
          <a:xfrm>
            <a:off x="1116000" y="6372000"/>
            <a:ext cx="2700000" cy="4302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900" dirty="0">
                <a:solidFill>
                  <a:srgbClr val="9D9EA0"/>
                </a:solidFill>
              </a:rPr>
              <a:t>Titel der Präsentation  |  Name des Vortragenden  |  Organisationseinheit  |  06.01.2016</a:t>
            </a:r>
            <a:endParaRPr lang="de-DE" dirty="0"/>
          </a:p>
        </p:txBody>
      </p:sp>
      <p:cxnSp>
        <p:nvCxnSpPr>
          <p:cNvPr id="12" name="Gerader Verbinder 11"/>
          <p:cNvCxnSpPr/>
          <p:nvPr/>
        </p:nvCxnSpPr>
        <p:spPr>
          <a:xfrm>
            <a:off x="287338" y="6300000"/>
            <a:ext cx="8569325" cy="0"/>
          </a:xfrm>
          <a:prstGeom prst="line">
            <a:avLst/>
          </a:prstGeom>
          <a:ln>
            <a:solidFill>
              <a:srgbClr val="9D9E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288000" y="6372000"/>
            <a:ext cx="65563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ABEDA6A0-9FCC-47AA-99A4-88E72C69C2BF}" type="slidenum">
              <a:rPr lang="de-DE" sz="900" smtClean="0">
                <a:solidFill>
                  <a:srgbClr val="9D9EA0"/>
                </a:solidFill>
              </a:rPr>
              <a:t>‹Nr.›</a:t>
            </a:fld>
            <a:endParaRPr lang="de-DE" sz="900" dirty="0">
              <a:solidFill>
                <a:srgbClr val="9D9EA0"/>
              </a:solidFill>
            </a:endParaRPr>
          </a:p>
        </p:txBody>
      </p:sp>
      <p:pic>
        <p:nvPicPr>
          <p:cNvPr id="15" name="Grafik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6" name="Grafik 15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9" r:id="rId3"/>
    <p:sldLayoutId id="2147483772" r:id="rId4"/>
    <p:sldLayoutId id="2147483760" r:id="rId5"/>
    <p:sldLayoutId id="2147483761" r:id="rId6"/>
    <p:sldLayoutId id="2147483798" r:id="rId7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 userDrawn="1">
          <p15:clr>
            <a:srgbClr val="F26B43"/>
          </p15:clr>
        </p15:guide>
        <p15:guide id="2" orient="horz" pos="2863" userDrawn="1">
          <p15:clr>
            <a:srgbClr val="F26B43"/>
          </p15:clr>
        </p15:guide>
        <p15:guide id="3" pos="181" userDrawn="1">
          <p15:clr>
            <a:srgbClr val="F26B43"/>
          </p15:clr>
        </p15:guide>
        <p15:guide id="4" pos="5579" userDrawn="1">
          <p15:clr>
            <a:srgbClr val="F26B43"/>
          </p15:clr>
        </p15:guide>
        <p15:guide id="5" pos="1950" userDrawn="1">
          <p15:clr>
            <a:srgbClr val="F26B43"/>
          </p15:clr>
        </p15:guide>
        <p15:guide id="6" pos="2064" userDrawn="1">
          <p15:clr>
            <a:srgbClr val="F26B43"/>
          </p15:clr>
        </p15:guide>
        <p15:guide id="7" pos="3696" userDrawn="1">
          <p15:clr>
            <a:srgbClr val="F26B43"/>
          </p15:clr>
        </p15:guide>
        <p15:guide id="8" pos="381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/>
        </p:nvSpPr>
        <p:spPr>
          <a:xfrm>
            <a:off x="7306837" y="637363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061446" y="6375600"/>
            <a:ext cx="0" cy="383381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00" y="6372000"/>
            <a:ext cx="1011600" cy="407267"/>
          </a:xfrm>
          <a:prstGeom prst="rect">
            <a:avLst/>
          </a:prstGeom>
        </p:spPr>
      </p:pic>
      <p:pic>
        <p:nvPicPr>
          <p:cNvPr id="19" name="Grafik 18"/>
          <p:cNvPicPr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800" y="6379200"/>
            <a:ext cx="1429200" cy="3924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00" y="6351200"/>
            <a:ext cx="2284800" cy="4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0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91" r:id="rId3"/>
    <p:sldLayoutId id="2147483792" r:id="rId4"/>
    <p:sldLayoutId id="2147483789" r:id="rId5"/>
    <p:sldLayoutId id="2147483790" r:id="rId6"/>
    <p:sldLayoutId id="2147483779" r:id="rId7"/>
    <p:sldLayoutId id="2147483796" r:id="rId8"/>
    <p:sldLayoutId id="2147483797" r:id="rId9"/>
    <p:sldLayoutId id="2147483773" r:id="rId10"/>
    <p:sldLayoutId id="2147483795" r:id="rId11"/>
    <p:sldLayoutId id="2147483794" r:id="rId12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6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6000" algn="l"/>
        </a:tabLst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2000" indent="-215900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2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8000" indent="-2159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8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4000" indent="-216000" algn="l" defTabSz="216000" rtl="0" eaLnBrk="1" fontAlgn="base" hangingPunct="1">
        <a:lnSpc>
          <a:spcPct val="100000"/>
        </a:lnSpc>
        <a:spcBef>
          <a:spcPts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40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4000" indent="-216000" algn="l" rtl="0" eaLnBrk="1" fontAlgn="base" hangingPunct="1">
        <a:lnSpc>
          <a:spcPct val="90000"/>
        </a:lnSpc>
        <a:spcBef>
          <a:spcPts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1457">
          <p15:clr>
            <a:srgbClr val="F26B43"/>
          </p15:clr>
        </p15:guide>
        <p15:guide id="2" orient="horz" pos="2863">
          <p15:clr>
            <a:srgbClr val="F26B43"/>
          </p15:clr>
        </p15:guide>
        <p15:guide id="3" pos="181">
          <p15:clr>
            <a:srgbClr val="F26B43"/>
          </p15:clr>
        </p15:guide>
        <p15:guide id="4" pos="5579">
          <p15:clr>
            <a:srgbClr val="F26B43"/>
          </p15:clr>
        </p15:guide>
        <p15:guide id="5" pos="1950">
          <p15:clr>
            <a:srgbClr val="F26B43"/>
          </p15:clr>
        </p15:guide>
        <p15:guide id="6" pos="2064">
          <p15:clr>
            <a:srgbClr val="F26B43"/>
          </p15:clr>
        </p15:guide>
        <p15:guide id="7" pos="3696">
          <p15:clr>
            <a:srgbClr val="F26B43"/>
          </p15:clr>
        </p15:guide>
        <p15:guide id="8" pos="381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36.jpg"/><Relationship Id="rId10" Type="http://schemas.openxmlformats.org/officeDocument/2006/relationships/image" Target="../media/image23.png"/><Relationship Id="rId4" Type="http://schemas.openxmlformats.org/officeDocument/2006/relationships/image" Target="../media/image35.jp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wmf"/><Relationship Id="rId3" Type="http://schemas.openxmlformats.org/officeDocument/2006/relationships/image" Target="../media/image38.wmf"/><Relationship Id="rId7" Type="http://schemas.microsoft.com/office/2007/relationships/hdphoto" Target="../media/hdphoto2.wdp"/><Relationship Id="rId12" Type="http://schemas.openxmlformats.org/officeDocument/2006/relationships/image" Target="../media/image45.wmf"/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44.wmf"/><Relationship Id="rId5" Type="http://schemas.openxmlformats.org/officeDocument/2006/relationships/image" Target="../media/image39.png"/><Relationship Id="rId10" Type="http://schemas.openxmlformats.org/officeDocument/2006/relationships/image" Target="../media/image43.wmf"/><Relationship Id="rId4" Type="http://schemas.openxmlformats.org/officeDocument/2006/relationships/image" Target="../media/image26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35.jpg"/><Relationship Id="rId12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9.png"/><Relationship Id="rId5" Type="http://schemas.openxmlformats.org/officeDocument/2006/relationships/image" Target="../media/image19.png"/><Relationship Id="rId10" Type="http://schemas.openxmlformats.org/officeDocument/2006/relationships/image" Target="../media/image48.png"/><Relationship Id="rId4" Type="http://schemas.openxmlformats.org/officeDocument/2006/relationships/image" Target="../media/image36.jpg"/><Relationship Id="rId9" Type="http://schemas.openxmlformats.org/officeDocument/2006/relationships/image" Target="../media/image22.png"/><Relationship Id="rId1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6.wmf"/><Relationship Id="rId3" Type="http://schemas.openxmlformats.org/officeDocument/2006/relationships/image" Target="../media/image37.wmf"/><Relationship Id="rId7" Type="http://schemas.openxmlformats.org/officeDocument/2006/relationships/image" Target="../media/image42.png"/><Relationship Id="rId12" Type="http://schemas.openxmlformats.org/officeDocument/2006/relationships/image" Target="../media/image45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3.wmf"/><Relationship Id="rId5" Type="http://schemas.openxmlformats.org/officeDocument/2006/relationships/image" Target="../media/image26.png"/><Relationship Id="rId15" Type="http://schemas.openxmlformats.org/officeDocument/2006/relationships/image" Target="../media/image55.emf"/><Relationship Id="rId10" Type="http://schemas.openxmlformats.org/officeDocument/2006/relationships/image" Target="../media/image54.png"/><Relationship Id="rId4" Type="http://schemas.openxmlformats.org/officeDocument/2006/relationships/image" Target="../media/image51.wmf"/><Relationship Id="rId9" Type="http://schemas.openxmlformats.org/officeDocument/2006/relationships/image" Target="../media/image53.png"/><Relationship Id="rId14" Type="http://schemas.openxmlformats.org/officeDocument/2006/relationships/image" Target="../media/image44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3" Type="http://schemas.openxmlformats.org/officeDocument/2006/relationships/image" Target="../media/image34.png"/><Relationship Id="rId7" Type="http://schemas.openxmlformats.org/officeDocument/2006/relationships/image" Target="../media/image21.png"/><Relationship Id="rId12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19.png"/><Relationship Id="rId15" Type="http://schemas.openxmlformats.org/officeDocument/2006/relationships/image" Target="../media/image56.jpg"/><Relationship Id="rId10" Type="http://schemas.openxmlformats.org/officeDocument/2006/relationships/image" Target="../media/image24.png"/><Relationship Id="rId4" Type="http://schemas.openxmlformats.org/officeDocument/2006/relationships/image" Target="../media/image36.jpg"/><Relationship Id="rId9" Type="http://schemas.openxmlformats.org/officeDocument/2006/relationships/image" Target="../media/image23.png"/><Relationship Id="rId1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1.wmf"/><Relationship Id="rId3" Type="http://schemas.openxmlformats.org/officeDocument/2006/relationships/image" Target="../media/image37.wmf"/><Relationship Id="rId7" Type="http://schemas.openxmlformats.org/officeDocument/2006/relationships/image" Target="../media/image53.png"/><Relationship Id="rId12" Type="http://schemas.openxmlformats.org/officeDocument/2006/relationships/image" Target="../media/image44.w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6.wmf"/><Relationship Id="rId5" Type="http://schemas.openxmlformats.org/officeDocument/2006/relationships/image" Target="../media/image41.png"/><Relationship Id="rId15" Type="http://schemas.openxmlformats.org/officeDocument/2006/relationships/image" Target="../media/image58.png"/><Relationship Id="rId10" Type="http://schemas.openxmlformats.org/officeDocument/2006/relationships/image" Target="../media/image45.wmf"/><Relationship Id="rId4" Type="http://schemas.openxmlformats.org/officeDocument/2006/relationships/image" Target="../media/image38.wmf"/><Relationship Id="rId9" Type="http://schemas.openxmlformats.org/officeDocument/2006/relationships/image" Target="../media/image43.wmf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49.png"/><Relationship Id="rId2" Type="http://schemas.openxmlformats.org/officeDocument/2006/relationships/image" Target="../media/image34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19.png"/><Relationship Id="rId15" Type="http://schemas.openxmlformats.org/officeDocument/2006/relationships/image" Target="../media/image56.jpg"/><Relationship Id="rId10" Type="http://schemas.openxmlformats.org/officeDocument/2006/relationships/image" Target="../media/image24.png"/><Relationship Id="rId4" Type="http://schemas.openxmlformats.org/officeDocument/2006/relationships/image" Target="../media/image36.jpg"/><Relationship Id="rId9" Type="http://schemas.openxmlformats.org/officeDocument/2006/relationships/image" Target="../media/image23.png"/><Relationship Id="rId14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4.wmf"/><Relationship Id="rId18" Type="http://schemas.microsoft.com/office/2007/relationships/diagramDrawing" Target="../diagrams/drawing1.xml"/><Relationship Id="rId26" Type="http://schemas.openxmlformats.org/officeDocument/2006/relationships/image" Target="../media/image61.png"/><Relationship Id="rId3" Type="http://schemas.openxmlformats.org/officeDocument/2006/relationships/image" Target="../media/image38.wmf"/><Relationship Id="rId21" Type="http://schemas.openxmlformats.org/officeDocument/2006/relationships/diagramLayout" Target="../diagrams/layout1.xml"/><Relationship Id="rId7" Type="http://schemas.openxmlformats.org/officeDocument/2006/relationships/image" Target="../media/image52.png"/><Relationship Id="rId12" Type="http://schemas.openxmlformats.org/officeDocument/2006/relationships/image" Target="../media/image46.wmf"/><Relationship Id="rId17" Type="http://schemas.openxmlformats.org/officeDocument/2006/relationships/diagramColors" Target="../diagrams/colors1.xml"/><Relationship Id="rId25" Type="http://schemas.openxmlformats.org/officeDocument/2006/relationships/image" Target="../media/image57.png"/><Relationship Id="rId2" Type="http://schemas.openxmlformats.org/officeDocument/2006/relationships/image" Target="../media/image37.wmf"/><Relationship Id="rId16" Type="http://schemas.openxmlformats.org/officeDocument/2006/relationships/diagramQuickStyle" Target="../diagrams/quickStyle1.xml"/><Relationship Id="rId20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5.wmf"/><Relationship Id="rId24" Type="http://schemas.openxmlformats.org/officeDocument/2006/relationships/image" Target="../media/image60.png"/><Relationship Id="rId5" Type="http://schemas.openxmlformats.org/officeDocument/2006/relationships/image" Target="../media/image41.png"/><Relationship Id="rId15" Type="http://schemas.openxmlformats.org/officeDocument/2006/relationships/diagramLayout" Target="../diagrams/layout1.xml"/><Relationship Id="rId23" Type="http://schemas.openxmlformats.org/officeDocument/2006/relationships/diagramColors" Target="../diagrams/colors1.xml"/><Relationship Id="rId10" Type="http://schemas.openxmlformats.org/officeDocument/2006/relationships/image" Target="../media/image43.wmf"/><Relationship Id="rId4" Type="http://schemas.openxmlformats.org/officeDocument/2006/relationships/image" Target="../media/image51.wmf"/><Relationship Id="rId9" Type="http://schemas.openxmlformats.org/officeDocument/2006/relationships/image" Target="../media/image54.png"/><Relationship Id="rId14" Type="http://schemas.openxmlformats.org/officeDocument/2006/relationships/diagramData" Target="../diagrams/data1.xml"/><Relationship Id="rId22" Type="http://schemas.openxmlformats.org/officeDocument/2006/relationships/diagramQuickStyle" Target="../diagrams/quickStyle1.xml"/><Relationship Id="rId27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48.png"/><Relationship Id="rId18" Type="http://schemas.openxmlformats.org/officeDocument/2006/relationships/image" Target="../media/image64.png"/><Relationship Id="rId3" Type="http://schemas.openxmlformats.org/officeDocument/2006/relationships/image" Target="../media/image33.png"/><Relationship Id="rId7" Type="http://schemas.openxmlformats.org/officeDocument/2006/relationships/image" Target="../media/image21.png"/><Relationship Id="rId12" Type="http://schemas.openxmlformats.org/officeDocument/2006/relationships/image" Target="../media/image49.png"/><Relationship Id="rId17" Type="http://schemas.openxmlformats.org/officeDocument/2006/relationships/image" Target="../media/image56.jpg"/><Relationship Id="rId2" Type="http://schemas.openxmlformats.org/officeDocument/2006/relationships/image" Target="../media/image34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50.png"/><Relationship Id="rId5" Type="http://schemas.openxmlformats.org/officeDocument/2006/relationships/image" Target="../media/image19.png"/><Relationship Id="rId15" Type="http://schemas.openxmlformats.org/officeDocument/2006/relationships/image" Target="../media/image63.png"/><Relationship Id="rId10" Type="http://schemas.openxmlformats.org/officeDocument/2006/relationships/image" Target="../media/image24.png"/><Relationship Id="rId4" Type="http://schemas.openxmlformats.org/officeDocument/2006/relationships/image" Target="../media/image36.jpg"/><Relationship Id="rId9" Type="http://schemas.openxmlformats.org/officeDocument/2006/relationships/image" Target="../media/image23.png"/><Relationship Id="rId1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wmf"/><Relationship Id="rId18" Type="http://schemas.openxmlformats.org/officeDocument/2006/relationships/image" Target="../media/image62.png"/><Relationship Id="rId3" Type="http://schemas.openxmlformats.org/officeDocument/2006/relationships/image" Target="../media/image65.png"/><Relationship Id="rId7" Type="http://schemas.openxmlformats.org/officeDocument/2006/relationships/image" Target="../media/image41.png"/><Relationship Id="rId12" Type="http://schemas.openxmlformats.org/officeDocument/2006/relationships/image" Target="../media/image43.wmf"/><Relationship Id="rId17" Type="http://schemas.openxmlformats.org/officeDocument/2006/relationships/image" Target="../media/image67.png"/><Relationship Id="rId2" Type="http://schemas.openxmlformats.org/officeDocument/2006/relationships/image" Target="../media/image38.wmf"/><Relationship Id="rId16" Type="http://schemas.openxmlformats.org/officeDocument/2006/relationships/image" Target="../media/image66.w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wmf"/><Relationship Id="rId11" Type="http://schemas.openxmlformats.org/officeDocument/2006/relationships/image" Target="../media/image54.png"/><Relationship Id="rId5" Type="http://schemas.openxmlformats.org/officeDocument/2006/relationships/image" Target="../media/image37.wmf"/><Relationship Id="rId15" Type="http://schemas.openxmlformats.org/officeDocument/2006/relationships/image" Target="../media/image44.wmf"/><Relationship Id="rId10" Type="http://schemas.openxmlformats.org/officeDocument/2006/relationships/image" Target="../media/image53.png"/><Relationship Id="rId19" Type="http://schemas.openxmlformats.org/officeDocument/2006/relationships/image" Target="../media/image68.png"/><Relationship Id="rId4" Type="http://schemas.openxmlformats.org/officeDocument/2006/relationships/image" Target="../media/image26.png"/><Relationship Id="rId9" Type="http://schemas.openxmlformats.org/officeDocument/2006/relationships/image" Target="../media/image52.png"/><Relationship Id="rId14" Type="http://schemas.openxmlformats.org/officeDocument/2006/relationships/image" Target="../media/image46.w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22.png"/><Relationship Id="rId18" Type="http://schemas.openxmlformats.org/officeDocument/2006/relationships/image" Target="../media/image56.jpg"/><Relationship Id="rId3" Type="http://schemas.openxmlformats.org/officeDocument/2006/relationships/image" Target="../media/image36.jpg"/><Relationship Id="rId7" Type="http://schemas.openxmlformats.org/officeDocument/2006/relationships/image" Target="../media/image20.png"/><Relationship Id="rId12" Type="http://schemas.openxmlformats.org/officeDocument/2006/relationships/image" Target="../media/image21.png"/><Relationship Id="rId17" Type="http://schemas.openxmlformats.org/officeDocument/2006/relationships/image" Target="../media/image59.png"/><Relationship Id="rId2" Type="http://schemas.openxmlformats.org/officeDocument/2006/relationships/image" Target="../media/image34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35.jpg"/><Relationship Id="rId5" Type="http://schemas.openxmlformats.org/officeDocument/2006/relationships/image" Target="../media/image33.png"/><Relationship Id="rId15" Type="http://schemas.openxmlformats.org/officeDocument/2006/relationships/image" Target="../media/image24.png"/><Relationship Id="rId10" Type="http://schemas.openxmlformats.org/officeDocument/2006/relationships/image" Target="../media/image48.png"/><Relationship Id="rId19" Type="http://schemas.openxmlformats.org/officeDocument/2006/relationships/image" Target="../media/image64.png"/><Relationship Id="rId4" Type="http://schemas.openxmlformats.org/officeDocument/2006/relationships/image" Target="../media/image69.png"/><Relationship Id="rId9" Type="http://schemas.openxmlformats.org/officeDocument/2006/relationships/image" Target="../media/image49.png"/><Relationship Id="rId1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2.png"/><Relationship Id="rId5" Type="http://schemas.openxmlformats.org/officeDocument/2006/relationships/image" Target="../media/image74.jpe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E.ON </a:t>
            </a:r>
            <a:r>
              <a:rPr lang="de-DE" dirty="0" err="1"/>
              <a:t>Energy</a:t>
            </a:r>
            <a:r>
              <a:rPr lang="de-DE" dirty="0"/>
              <a:t> Research Center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Institute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Buildings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Indoor</a:t>
            </a:r>
            <a:r>
              <a:rPr lang="de-DE" dirty="0"/>
              <a:t> </a:t>
            </a:r>
            <a:r>
              <a:rPr lang="de-DE" dirty="0" err="1"/>
              <a:t>Climate</a:t>
            </a:r>
            <a:endParaRPr lang="en-US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Name des Vortragenden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0" b="21914"/>
          <a:stretch/>
        </p:blipFill>
        <p:spPr>
          <a:xfrm>
            <a:off x="0" y="-27384"/>
            <a:ext cx="9144000" cy="4450221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3595078" y="6337281"/>
            <a:ext cx="5314384" cy="45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 descr="N:\Forschung\EBC0077_PTJ_Rebound_tos\Students\tos-kas\EBC Schriftzug\16-04-27_EBC_Schriftzug mit Center 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4" b="21915"/>
          <a:stretch/>
        </p:blipFill>
        <p:spPr bwMode="auto">
          <a:xfrm>
            <a:off x="3730303" y="6323729"/>
            <a:ext cx="5238137" cy="46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182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/>
          <p:cNvSpPr/>
          <p:nvPr/>
        </p:nvSpPr>
        <p:spPr bwMode="auto">
          <a:xfrm>
            <a:off x="449260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4753261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7175" y="871531"/>
            <a:ext cx="8615363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Simulation	</a:t>
            </a:r>
            <a:r>
              <a:rPr lang="de-DE" b="1" dirty="0">
                <a:solidFill>
                  <a:schemeClr val="bg1"/>
                </a:solidFill>
              </a:rPr>
              <a:t>Optimierung</a:t>
            </a:r>
            <a:r>
              <a:rPr lang="de-DE" b="1" dirty="0"/>
              <a:t>	 </a:t>
            </a:r>
            <a:r>
              <a:rPr lang="de-DE" b="1" dirty="0">
                <a:solidFill>
                  <a:schemeClr val="bg1"/>
                </a:solidFill>
              </a:rPr>
              <a:t>Experiment</a:t>
            </a:r>
            <a:r>
              <a:rPr lang="de-DE" b="1" dirty="0"/>
              <a:t>	</a:t>
            </a:r>
            <a:r>
              <a:rPr lang="de-DE" b="1" dirty="0" err="1">
                <a:solidFill>
                  <a:schemeClr val="bg1">
                    <a:lumMod val="50000"/>
                  </a:schemeClr>
                </a:solidFill>
              </a:rPr>
              <a:t>HiL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>
                <a:solidFill>
                  <a:schemeClr val="bg1"/>
                </a:solidFill>
              </a:rPr>
              <a:t>Feldversuch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717710" y="5765467"/>
            <a:ext cx="13336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Senken - </a:t>
            </a:r>
            <a:r>
              <a:rPr lang="de-DE" dirty="0" err="1"/>
              <a:t>HiL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6053394" y="5779367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Quellen - </a:t>
            </a:r>
            <a:r>
              <a:rPr lang="de-DE" dirty="0" err="1"/>
              <a:t>HiL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357" y="1891633"/>
            <a:ext cx="2357432" cy="35400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39" y="2157799"/>
            <a:ext cx="3681374" cy="225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96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/>
          <p:cNvSpPr/>
          <p:nvPr/>
        </p:nvSpPr>
        <p:spPr bwMode="auto">
          <a:xfrm>
            <a:off x="449260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4753261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7175" y="871531"/>
            <a:ext cx="8615363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Simulation	</a:t>
            </a:r>
            <a:r>
              <a:rPr lang="de-DE" b="1" dirty="0">
                <a:solidFill>
                  <a:schemeClr val="bg1"/>
                </a:solidFill>
              </a:rPr>
              <a:t>Optimierung</a:t>
            </a:r>
            <a:r>
              <a:rPr lang="de-DE" b="1" dirty="0"/>
              <a:t>	 </a:t>
            </a:r>
            <a:r>
              <a:rPr lang="de-DE" b="1" dirty="0">
                <a:solidFill>
                  <a:schemeClr val="bg1"/>
                </a:solidFill>
              </a:rPr>
              <a:t>Experiment</a:t>
            </a:r>
            <a:r>
              <a:rPr lang="de-DE" b="1" dirty="0"/>
              <a:t>	</a:t>
            </a:r>
            <a:r>
              <a:rPr lang="de-DE" b="1" dirty="0" err="1">
                <a:solidFill>
                  <a:schemeClr val="bg1"/>
                </a:solidFill>
              </a:rPr>
              <a:t>HiL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Feldversuch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531966" y="5765467"/>
            <a:ext cx="16286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Raum/Gebäude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824786" y="5779367"/>
            <a:ext cx="178253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Gebäudeverbund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7" y="2000243"/>
            <a:ext cx="3586448" cy="24003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62" y="2034762"/>
            <a:ext cx="3544728" cy="236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967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Nutzerverhalten und Komfort</a:t>
            </a:r>
            <a:br>
              <a:rPr lang="de-DE" dirty="0"/>
            </a:br>
            <a:r>
              <a:rPr lang="de-DE" dirty="0"/>
              <a:t>Wie verhält sich der Nutzer im Gebäude der Zukunft?</a:t>
            </a:r>
          </a:p>
        </p:txBody>
      </p:sp>
      <p:pic>
        <p:nvPicPr>
          <p:cNvPr id="3076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9756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727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591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Nutzerverhalten und Komfort</a:t>
            </a:r>
            <a:br>
              <a:rPr lang="de-DE" dirty="0"/>
            </a:br>
            <a:r>
              <a:rPr lang="de-DE" dirty="0"/>
              <a:t>Wie verhält sich der Nutzer im Gebäude der Zukunft?</a:t>
            </a:r>
          </a:p>
        </p:txBody>
      </p:sp>
      <p:pic>
        <p:nvPicPr>
          <p:cNvPr id="69" name="Picture 5" descr="U:\EBC_ALLE\Vorlagen\Piktogramme_EBC\_PNG\Männchen_Frau_rund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1693" y1="21020" x2="51693" y2="21020"/>
                        <a14:foregroundMark x1="52588" y1="72139" x2="52588" y2="72139"/>
                        <a14:foregroundMark x1="43834" y1="73010" x2="43834" y2="730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534" y="2529218"/>
            <a:ext cx="987480" cy="101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Gruppieren 69"/>
          <p:cNvGrpSpPr/>
          <p:nvPr/>
        </p:nvGrpSpPr>
        <p:grpSpPr>
          <a:xfrm>
            <a:off x="6979476" y="3020282"/>
            <a:ext cx="269871" cy="392947"/>
            <a:chOff x="4455660" y="4537604"/>
            <a:chExt cx="419998" cy="679994"/>
          </a:xfrm>
          <a:solidFill>
            <a:schemeClr val="bg1">
              <a:lumMod val="85000"/>
            </a:schemeClr>
          </a:solidFill>
        </p:grpSpPr>
        <p:sp>
          <p:nvSpPr>
            <p:cNvPr id="71" name="Abgerundetes Rechteck 70"/>
            <p:cNvSpPr/>
            <p:nvPr/>
          </p:nvSpPr>
          <p:spPr bwMode="auto">
            <a:xfrm>
              <a:off x="4562022" y="4686154"/>
              <a:ext cx="144463" cy="283715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72" name="Abgerundetes Rechteck 71"/>
            <p:cNvSpPr/>
            <p:nvPr/>
          </p:nvSpPr>
          <p:spPr bwMode="auto">
            <a:xfrm>
              <a:off x="4571547" y="4753119"/>
              <a:ext cx="46037" cy="464479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73" name="Abgerundetes Rechteck 72"/>
            <p:cNvSpPr/>
            <p:nvPr/>
          </p:nvSpPr>
          <p:spPr bwMode="auto">
            <a:xfrm>
              <a:off x="4644572" y="4753118"/>
              <a:ext cx="46037" cy="464477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74" name="Rechteck 73"/>
            <p:cNvSpPr/>
            <p:nvPr/>
          </p:nvSpPr>
          <p:spPr bwMode="auto">
            <a:xfrm rot="1580401">
              <a:off x="4663229" y="4732499"/>
              <a:ext cx="212429" cy="50574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75" name="Ellipse 74"/>
            <p:cNvSpPr/>
            <p:nvPr/>
          </p:nvSpPr>
          <p:spPr bwMode="auto">
            <a:xfrm>
              <a:off x="4568877" y="4537604"/>
              <a:ext cx="123894" cy="14810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76" name="Gleichschenkliges Dreieck 75"/>
            <p:cNvSpPr/>
            <p:nvPr/>
          </p:nvSpPr>
          <p:spPr bwMode="auto">
            <a:xfrm>
              <a:off x="4455660" y="4750794"/>
              <a:ext cx="360363" cy="288925"/>
            </a:xfrm>
            <a:prstGeom prst="triangle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77" name="Rechteck 76"/>
            <p:cNvSpPr/>
            <p:nvPr/>
          </p:nvSpPr>
          <p:spPr bwMode="auto">
            <a:xfrm rot="7165475">
              <a:off x="4395840" y="4779960"/>
              <a:ext cx="233363" cy="4603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grpSp>
        <p:nvGrpSpPr>
          <p:cNvPr id="78" name="Gruppieren 77"/>
          <p:cNvGrpSpPr/>
          <p:nvPr/>
        </p:nvGrpSpPr>
        <p:grpSpPr>
          <a:xfrm>
            <a:off x="7328970" y="3020282"/>
            <a:ext cx="235636" cy="392766"/>
            <a:chOff x="4391463" y="4537604"/>
            <a:chExt cx="366719" cy="679681"/>
          </a:xfrm>
          <a:solidFill>
            <a:schemeClr val="bg1">
              <a:lumMod val="85000"/>
            </a:schemeClr>
          </a:solidFill>
        </p:grpSpPr>
        <p:sp>
          <p:nvSpPr>
            <p:cNvPr id="79" name="Abgerundetes Rechteck 78"/>
            <p:cNvSpPr/>
            <p:nvPr/>
          </p:nvSpPr>
          <p:spPr bwMode="auto">
            <a:xfrm>
              <a:off x="4562022" y="4686154"/>
              <a:ext cx="144462" cy="283715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80" name="Abgerundetes Rechteck 79"/>
            <p:cNvSpPr/>
            <p:nvPr/>
          </p:nvSpPr>
          <p:spPr bwMode="auto">
            <a:xfrm>
              <a:off x="4571547" y="4752803"/>
              <a:ext cx="46037" cy="464478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81" name="Abgerundetes Rechteck 80"/>
            <p:cNvSpPr/>
            <p:nvPr/>
          </p:nvSpPr>
          <p:spPr bwMode="auto">
            <a:xfrm>
              <a:off x="4644573" y="4752806"/>
              <a:ext cx="46037" cy="464479"/>
            </a:xfrm>
            <a:prstGeom prst="round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82" name="Rechteck 81"/>
            <p:cNvSpPr/>
            <p:nvPr/>
          </p:nvSpPr>
          <p:spPr bwMode="auto">
            <a:xfrm rot="4715250">
              <a:off x="4618482" y="4792410"/>
              <a:ext cx="233363" cy="46037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83" name="Ellipse 82"/>
            <p:cNvSpPr/>
            <p:nvPr/>
          </p:nvSpPr>
          <p:spPr bwMode="auto">
            <a:xfrm>
              <a:off x="4568877" y="4537604"/>
              <a:ext cx="123894" cy="148102"/>
            </a:xfrm>
            <a:prstGeom prst="ellipse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  <p:sp>
          <p:nvSpPr>
            <p:cNvPr id="84" name="Rechteck 83"/>
            <p:cNvSpPr/>
            <p:nvPr/>
          </p:nvSpPr>
          <p:spPr bwMode="auto">
            <a:xfrm rot="9840794">
              <a:off x="4391463" y="4722981"/>
              <a:ext cx="212429" cy="50573"/>
            </a:xfrm>
            <a:prstGeom prst="rect">
              <a:avLst/>
            </a:prstGeom>
            <a:grpFill/>
            <a:ln>
              <a:noFill/>
            </a:ln>
            <a:effectLst/>
            <a:scene3d>
              <a:camera prst="orthographicFront"/>
              <a:lightRig rig="threePt" dir="t"/>
            </a:scene3d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dirty="0"/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7669828" y="2844480"/>
            <a:ext cx="176839" cy="553301"/>
            <a:chOff x="2206753" y="3947774"/>
            <a:chExt cx="265258" cy="838586"/>
          </a:xfrm>
          <a:solidFill>
            <a:schemeClr val="bg1">
              <a:lumMod val="85000"/>
            </a:schemeClr>
          </a:solidFill>
        </p:grpSpPr>
        <p:grpSp>
          <p:nvGrpSpPr>
            <p:cNvPr id="86" name="Gruppieren 85"/>
            <p:cNvGrpSpPr/>
            <p:nvPr/>
          </p:nvGrpSpPr>
          <p:grpSpPr>
            <a:xfrm>
              <a:off x="2206753" y="3947774"/>
              <a:ext cx="265258" cy="838584"/>
              <a:chOff x="3065291" y="976598"/>
              <a:chExt cx="705829" cy="2235347"/>
            </a:xfrm>
            <a:grpFill/>
          </p:grpSpPr>
          <p:grpSp>
            <p:nvGrpSpPr>
              <p:cNvPr id="88" name="Gruppieren 87"/>
              <p:cNvGrpSpPr/>
              <p:nvPr/>
            </p:nvGrpSpPr>
            <p:grpSpPr>
              <a:xfrm>
                <a:off x="3065291" y="976598"/>
                <a:ext cx="705829" cy="2235347"/>
                <a:chOff x="1927972" y="976598"/>
                <a:chExt cx="705829" cy="2235347"/>
              </a:xfrm>
              <a:grpFill/>
            </p:grpSpPr>
            <p:grpSp>
              <p:nvGrpSpPr>
                <p:cNvPr id="90" name="Gruppieren 89"/>
                <p:cNvGrpSpPr/>
                <p:nvPr/>
              </p:nvGrpSpPr>
              <p:grpSpPr>
                <a:xfrm>
                  <a:off x="1927972" y="976598"/>
                  <a:ext cx="705829" cy="2235347"/>
                  <a:chOff x="4576070" y="1523446"/>
                  <a:chExt cx="705829" cy="2235347"/>
                </a:xfrm>
                <a:grpFill/>
              </p:grpSpPr>
              <p:sp>
                <p:nvSpPr>
                  <p:cNvPr id="92" name="Abgerundetes Rechteck 91"/>
                  <p:cNvSpPr/>
                  <p:nvPr/>
                </p:nvSpPr>
                <p:spPr>
                  <a:xfrm>
                    <a:off x="4740834" y="2678791"/>
                    <a:ext cx="144001" cy="1080002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3" name="Abgerundetes Rechteck 92"/>
                  <p:cNvSpPr/>
                  <p:nvPr/>
                </p:nvSpPr>
                <p:spPr>
                  <a:xfrm rot="21084488">
                    <a:off x="5155900" y="1874687"/>
                    <a:ext cx="125999" cy="93777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4" name="Abgerundetes Rechteck 93"/>
                  <p:cNvSpPr/>
                  <p:nvPr/>
                </p:nvSpPr>
                <p:spPr>
                  <a:xfrm rot="434034">
                    <a:off x="4576070" y="1872118"/>
                    <a:ext cx="125999" cy="937777"/>
                  </a:xfrm>
                  <a:prstGeom prst="round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  <p:sp>
                <p:nvSpPr>
                  <p:cNvPr id="95" name="Ellipse 94"/>
                  <p:cNvSpPr/>
                  <p:nvPr/>
                </p:nvSpPr>
                <p:spPr>
                  <a:xfrm>
                    <a:off x="4749623" y="1523446"/>
                    <a:ext cx="323999" cy="360002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91" name="Gleichschenkliges Dreieck 90"/>
                <p:cNvSpPr/>
                <p:nvPr/>
              </p:nvSpPr>
              <p:spPr>
                <a:xfrm>
                  <a:off x="1982180" y="1411104"/>
                  <a:ext cx="597413" cy="1062056"/>
                </a:xfrm>
                <a:prstGeom prst="triangl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89" name="Trapezoid 88"/>
              <p:cNvSpPr/>
              <p:nvPr/>
            </p:nvSpPr>
            <p:spPr>
              <a:xfrm rot="10800000">
                <a:off x="3196435" y="1323693"/>
                <a:ext cx="440886" cy="877590"/>
              </a:xfrm>
              <a:prstGeom prst="trapezoid">
                <a:avLst>
                  <a:gd name="adj" fmla="val 13236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87" name="Abgerundetes Rechteck 86"/>
            <p:cNvSpPr/>
            <p:nvPr/>
          </p:nvSpPr>
          <p:spPr>
            <a:xfrm>
              <a:off x="2354400" y="4381200"/>
              <a:ext cx="54117" cy="405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6" name="Gruppieren 95"/>
          <p:cNvGrpSpPr/>
          <p:nvPr/>
        </p:nvGrpSpPr>
        <p:grpSpPr>
          <a:xfrm>
            <a:off x="6720140" y="2834528"/>
            <a:ext cx="181245" cy="578518"/>
            <a:chOff x="1917635" y="3909555"/>
            <a:chExt cx="271867" cy="876805"/>
          </a:xfrm>
          <a:solidFill>
            <a:schemeClr val="bg1">
              <a:lumMod val="85000"/>
            </a:schemeClr>
          </a:solidFill>
        </p:grpSpPr>
        <p:grpSp>
          <p:nvGrpSpPr>
            <p:cNvPr id="97" name="Gruppieren 96"/>
            <p:cNvGrpSpPr/>
            <p:nvPr/>
          </p:nvGrpSpPr>
          <p:grpSpPr>
            <a:xfrm>
              <a:off x="1917635" y="3909555"/>
              <a:ext cx="271867" cy="876804"/>
              <a:chOff x="4567278" y="1421568"/>
              <a:chExt cx="723413" cy="2337225"/>
            </a:xfrm>
            <a:grpFill/>
          </p:grpSpPr>
          <p:sp>
            <p:nvSpPr>
              <p:cNvPr id="99" name="Abgerundetes Rechteck 98"/>
              <p:cNvSpPr/>
              <p:nvPr/>
            </p:nvSpPr>
            <p:spPr>
              <a:xfrm>
                <a:off x="4714344" y="1772815"/>
                <a:ext cx="432048" cy="9866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0" name="Abgerundetes Rechteck 99"/>
              <p:cNvSpPr/>
              <p:nvPr/>
            </p:nvSpPr>
            <p:spPr>
              <a:xfrm>
                <a:off x="4740830" y="2678791"/>
                <a:ext cx="162001" cy="108000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1" name="Abgerundetes Rechteck 100"/>
              <p:cNvSpPr/>
              <p:nvPr/>
            </p:nvSpPr>
            <p:spPr>
              <a:xfrm rot="21084488">
                <a:off x="5164691" y="1817508"/>
                <a:ext cx="126000" cy="93777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2" name="Abgerundetes Rechteck 101"/>
              <p:cNvSpPr/>
              <p:nvPr/>
            </p:nvSpPr>
            <p:spPr>
              <a:xfrm rot="434034">
                <a:off x="4567278" y="1797353"/>
                <a:ext cx="126000" cy="93777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3" name="Ellipse 102"/>
              <p:cNvSpPr/>
              <p:nvPr/>
            </p:nvSpPr>
            <p:spPr>
              <a:xfrm>
                <a:off x="4749624" y="1421568"/>
                <a:ext cx="324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8" name="Abgerundetes Rechteck 97"/>
            <p:cNvSpPr/>
            <p:nvPr/>
          </p:nvSpPr>
          <p:spPr>
            <a:xfrm>
              <a:off x="2059200" y="4381200"/>
              <a:ext cx="60882" cy="405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4" name="Gruppieren 103"/>
          <p:cNvGrpSpPr/>
          <p:nvPr/>
        </p:nvGrpSpPr>
        <p:grpSpPr>
          <a:xfrm>
            <a:off x="4143534" y="2579058"/>
            <a:ext cx="379930" cy="800287"/>
            <a:chOff x="1917635" y="3909555"/>
            <a:chExt cx="271867" cy="876805"/>
          </a:xfrm>
          <a:solidFill>
            <a:schemeClr val="bg1">
              <a:lumMod val="85000"/>
            </a:schemeClr>
          </a:solidFill>
        </p:grpSpPr>
        <p:grpSp>
          <p:nvGrpSpPr>
            <p:cNvPr id="105" name="Gruppieren 104"/>
            <p:cNvGrpSpPr/>
            <p:nvPr/>
          </p:nvGrpSpPr>
          <p:grpSpPr>
            <a:xfrm>
              <a:off x="1917635" y="3909555"/>
              <a:ext cx="271867" cy="876804"/>
              <a:chOff x="4567278" y="1421568"/>
              <a:chExt cx="723413" cy="2337225"/>
            </a:xfrm>
            <a:grpFill/>
          </p:grpSpPr>
          <p:sp>
            <p:nvSpPr>
              <p:cNvPr id="107" name="Abgerundetes Rechteck 106"/>
              <p:cNvSpPr/>
              <p:nvPr/>
            </p:nvSpPr>
            <p:spPr>
              <a:xfrm>
                <a:off x="4714344" y="1772815"/>
                <a:ext cx="432048" cy="98661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8" name="Abgerundetes Rechteck 107"/>
              <p:cNvSpPr/>
              <p:nvPr/>
            </p:nvSpPr>
            <p:spPr>
              <a:xfrm>
                <a:off x="4740830" y="2678791"/>
                <a:ext cx="162001" cy="108000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9" name="Abgerundetes Rechteck 108"/>
              <p:cNvSpPr/>
              <p:nvPr/>
            </p:nvSpPr>
            <p:spPr>
              <a:xfrm rot="21084488">
                <a:off x="5164691" y="1817508"/>
                <a:ext cx="126000" cy="93777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0" name="Abgerundetes Rechteck 109"/>
              <p:cNvSpPr/>
              <p:nvPr/>
            </p:nvSpPr>
            <p:spPr>
              <a:xfrm rot="434034">
                <a:off x="4567278" y="1797353"/>
                <a:ext cx="126000" cy="937776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1" name="Ellipse 110"/>
              <p:cNvSpPr/>
              <p:nvPr/>
            </p:nvSpPr>
            <p:spPr>
              <a:xfrm>
                <a:off x="4749624" y="1421568"/>
                <a:ext cx="324000" cy="360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06" name="Abgerundetes Rechteck 105"/>
            <p:cNvSpPr/>
            <p:nvPr/>
          </p:nvSpPr>
          <p:spPr>
            <a:xfrm>
              <a:off x="2059200" y="4381200"/>
              <a:ext cx="60882" cy="40516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3" y="5491608"/>
            <a:ext cx="1338952" cy="79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638" y="5528937"/>
            <a:ext cx="1517360" cy="75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1516845" y="5523296"/>
            <a:ext cx="2479968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</a:t>
            </a:r>
            <a:r>
              <a:rPr lang="de-DE" sz="1600" dirty="0" err="1"/>
              <a:t>ValMoNuI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KIT, IBP, ABB</a:t>
            </a:r>
          </a:p>
          <a:p>
            <a:r>
              <a:rPr lang="de-DE" sz="1600" b="1" dirty="0"/>
              <a:t>Förderkenn</a:t>
            </a:r>
            <a:r>
              <a:rPr lang="de-DE" sz="1600" dirty="0"/>
              <a:t>.:03ET1289D </a:t>
            </a:r>
          </a:p>
        </p:txBody>
      </p:sp>
      <p:sp>
        <p:nvSpPr>
          <p:cNvPr id="114" name="Textfeld 113"/>
          <p:cNvSpPr txBox="1"/>
          <p:nvPr/>
        </p:nvSpPr>
        <p:spPr>
          <a:xfrm>
            <a:off x="6398325" y="5528937"/>
            <a:ext cx="2479968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</a:t>
            </a:r>
            <a:r>
              <a:rPr lang="de-DE" sz="1600" dirty="0" err="1"/>
              <a:t>RealValue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DIW</a:t>
            </a:r>
          </a:p>
          <a:p>
            <a:r>
              <a:rPr lang="de-DE" sz="1600" dirty="0"/>
              <a:t> </a:t>
            </a:r>
          </a:p>
        </p:txBody>
      </p:sp>
      <p:pic>
        <p:nvPicPr>
          <p:cNvPr id="115" name="Picture 2" descr="U:\Angis_Assis\Institutspräsentationen\Bildmaterial\Einfamilienhau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81" y="883879"/>
            <a:ext cx="2134541" cy="1538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3" descr="U:\Angis_Assis\Institutspräsentationen\Bildmaterial\Thermometer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70" y="755291"/>
            <a:ext cx="1152128" cy="11521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891" y="1909939"/>
            <a:ext cx="2592288" cy="1779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531" y="3666667"/>
            <a:ext cx="2592288" cy="1758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3" y="2081283"/>
            <a:ext cx="4383552" cy="331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8159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N:\Forschung\EBC0324_BMWi_BF2016_tos\Students\tos-kas\Institutspräsentation\Grafiken\Haus mit PV hö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65" y="1032054"/>
            <a:ext cx="2503869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:\Forschung\EBC0324_BMWi_BF2016_tos\Students\tos-kas\Institutspräsentation\Grafiken\Haus mit P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1246" cy="2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Gebäudeenergiesysteme</a:t>
            </a:r>
            <a:br>
              <a:rPr lang="de-DE" dirty="0"/>
            </a:br>
            <a:r>
              <a:rPr lang="de-DE" dirty="0"/>
              <a:t>Wie sehen optimale EMS aus und wie werden sie bewertet?</a:t>
            </a:r>
          </a:p>
        </p:txBody>
      </p:sp>
      <p:cxnSp>
        <p:nvCxnSpPr>
          <p:cNvPr id="41" name="Gerade Verbindung 40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57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fik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0" y="3767328"/>
            <a:ext cx="458724" cy="7193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" name="Grafik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906" y="3672215"/>
            <a:ext cx="379684" cy="380725"/>
          </a:xfrm>
          <a:prstGeom prst="rect">
            <a:avLst/>
          </a:prstGeom>
        </p:spPr>
      </p:pic>
      <p:pic>
        <p:nvPicPr>
          <p:cNvPr id="59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2215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76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10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N:\Forschung\EBC0324_BMWi_BF2016_tos\Students\tos-kas\Institutspräsentation\Grafiken\Haus mit PV höher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067" y="1032054"/>
            <a:ext cx="2503656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N:\Forschung\EBC0324_BMWi_BF2016_tos\Students\tos-kas\Institutspräsentation\Grafiken\Haus mit PV_grau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039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3" name="Gerade Verbindung 112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Gebäudeenergiesysteme</a:t>
            </a:r>
            <a:br>
              <a:rPr lang="de-DE" dirty="0"/>
            </a:br>
            <a:r>
              <a:rPr lang="de-DE" dirty="0"/>
              <a:t>Wie sehen optimale EMS aus und wie werden sie bewertet?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16844" y="5523296"/>
            <a:ext cx="2606735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PV KWK</a:t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ACS, SMA, Vaillant</a:t>
            </a:r>
          </a:p>
          <a:p>
            <a:r>
              <a:rPr lang="de-DE" sz="1600" b="1" dirty="0"/>
              <a:t>Förderkenn</a:t>
            </a:r>
            <a:r>
              <a:rPr lang="de-DE" sz="1600" dirty="0"/>
              <a:t>.:13N13297 </a:t>
            </a:r>
          </a:p>
        </p:txBody>
      </p:sp>
      <p:sp>
        <p:nvSpPr>
          <p:cNvPr id="114" name="Textfeld 113"/>
          <p:cNvSpPr txBox="1"/>
          <p:nvPr/>
        </p:nvSpPr>
        <p:spPr>
          <a:xfrm>
            <a:off x="6398325" y="5528937"/>
            <a:ext cx="2479968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Dyn. Prüfung WP</a:t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TUD, TU Stuttgart</a:t>
            </a:r>
          </a:p>
          <a:p>
            <a:r>
              <a:rPr lang="de-DE" sz="1600" b="1" dirty="0"/>
              <a:t>Förderkenn</a:t>
            </a:r>
            <a:r>
              <a:rPr lang="de-DE" sz="1600" dirty="0"/>
              <a:t>.:03ET1211B 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78" y="5424207"/>
            <a:ext cx="1338952" cy="79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31" y="5523296"/>
            <a:ext cx="1276350" cy="65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4" descr="U:\Angis_Assis\Institutspräsentationen\Bildmaterial\3D_human\Energielabel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4" b="89929" l="9906" r="9799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838" y="3577884"/>
            <a:ext cx="2766222" cy="184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Gerade Verbindung 114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8" descr="N:\Forschung\EBC0324_BMWi_BF2016_tos\Students\tos-kas\Institutspräsentation\Grafiken\KWK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0" y="3764823"/>
            <a:ext cx="463734" cy="7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9" descr="N:\Forschung\EBC0324_BMWi_BF2016_tos\Students\tos-kas\Institutspräsentation\Grafiken\WP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06" y="3672214"/>
            <a:ext cx="379642" cy="3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95" y="2681611"/>
            <a:ext cx="289444" cy="7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78113"/>
            <a:ext cx="259387" cy="7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5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17" y="2834528"/>
            <a:ext cx="228931" cy="5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N:\Forschung\EBC0324_BMWi_BF2016_tos\Students\tos-kas\Institutspräsentation\Grafiken\Männchen_Junge_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27" y="3020282"/>
            <a:ext cx="230552" cy="3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7" descr="N:\Forschung\EBC0324_BMWi_BF2016_tos\Students\tos-kas\Institutspräsentation\Grafiken\Männchen_Mädchen_grau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36" y="3020282"/>
            <a:ext cx="231284" cy="3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8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94" y="2834528"/>
            <a:ext cx="203892" cy="5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1" y="1647787"/>
            <a:ext cx="5859462" cy="3530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481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N:\Forschung\EBC0324_BMWi_BF2016_tos\Students\tos-kas\Institutspräsentation\Grafiken\Haus mit P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1246" cy="2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N:\Forschung\EBC0324_BMWi_BF2016_tos\Students\tos-kas\Institutspräsentation\Grafiken\Haus mit PV hö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65" y="1032054"/>
            <a:ext cx="2503869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de-DE" dirty="0"/>
              <a:t>Team Anlagentechnik</a:t>
            </a:r>
            <a:br>
              <a:rPr lang="de-DE" dirty="0"/>
            </a:br>
            <a:r>
              <a:rPr lang="de-DE" dirty="0"/>
              <a:t>Wie können Komponenten gestellte Anforderungen optimal erfüllen?</a:t>
            </a:r>
            <a:endParaRPr lang="de-DE" dirty="0">
              <a:effectLst/>
            </a:endParaRPr>
          </a:p>
        </p:txBody>
      </p:sp>
      <p:pic>
        <p:nvPicPr>
          <p:cNvPr id="61" name="Grafik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41" y="3572220"/>
            <a:ext cx="379684" cy="380725"/>
          </a:xfrm>
          <a:prstGeom prst="rect">
            <a:avLst/>
          </a:prstGeom>
        </p:spPr>
      </p:pic>
      <p:sp>
        <p:nvSpPr>
          <p:cNvPr id="59" name="Rechteck 58"/>
          <p:cNvSpPr/>
          <p:nvPr/>
        </p:nvSpPr>
        <p:spPr>
          <a:xfrm>
            <a:off x="4262592" y="3767328"/>
            <a:ext cx="384917" cy="719328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Rechteck 59"/>
          <p:cNvSpPr/>
          <p:nvPr/>
        </p:nvSpPr>
        <p:spPr>
          <a:xfrm>
            <a:off x="7168866" y="3543644"/>
            <a:ext cx="290306" cy="44175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0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2215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76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2" name="Gerade Verbindung 81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Grafik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0" y="3767328"/>
            <a:ext cx="458724" cy="719328"/>
          </a:xfrm>
          <a:prstGeom prst="rect">
            <a:avLst/>
          </a:prstGeom>
        </p:spPr>
      </p:pic>
      <p:pic>
        <p:nvPicPr>
          <p:cNvPr id="85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9" name="Gerade Verbindung 88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52" y="4211025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56" y="3758731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36107" y="3659855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7971" y="3572977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4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76" y="315239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997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N:\Forschung\EBC0324_BMWi_BF2016_tos\Students\tos-kas\Institutspräsentation\Grafiken\Haus mit PV_grau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039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N:\Forschung\EBC0324_BMWi_BF2016_tos\Students\tos-kas\Institutspräsentation\Grafiken\Haus mit PV höher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31" y="1034496"/>
            <a:ext cx="2503656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9102" y="3574109"/>
            <a:ext cx="213737" cy="2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Anlagentechnik</a:t>
            </a:r>
            <a:br>
              <a:rPr lang="de-DE" dirty="0"/>
            </a:br>
            <a:r>
              <a:rPr lang="de-DE" dirty="0"/>
              <a:t>Wie können Komponenten gestellte Anforderungen optimal erfüllen?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16845" y="5523296"/>
            <a:ext cx="2479968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Zugabe</a:t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</a:t>
            </a:r>
            <a:r>
              <a:rPr lang="de-DE" sz="1600" dirty="0" err="1"/>
              <a:t>wilo</a:t>
            </a:r>
            <a:endParaRPr lang="de-DE" sz="1600" dirty="0"/>
          </a:p>
          <a:p>
            <a:r>
              <a:rPr lang="de-DE" sz="1600" b="1" dirty="0"/>
              <a:t>Förderkenn</a:t>
            </a:r>
            <a:r>
              <a:rPr lang="de-DE" sz="1600" dirty="0"/>
              <a:t>.:03ET1298A </a:t>
            </a:r>
          </a:p>
        </p:txBody>
      </p:sp>
      <p:cxnSp>
        <p:nvCxnSpPr>
          <p:cNvPr id="61" name="Gerade Verbindung 60"/>
          <p:cNvCxnSpPr/>
          <p:nvPr/>
        </p:nvCxnSpPr>
        <p:spPr>
          <a:xfrm>
            <a:off x="3468986" y="3423204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6175649" y="3423204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3" y="5491608"/>
            <a:ext cx="1338952" cy="79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1" name="Gerade Verbindung 120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rgbClr val="000000">
                <a:alpha val="1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Gerade Verbindung 121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8" descr="N:\Forschung\EBC0324_BMWi_BF2016_tos\Students\tos-kas\Institutspräsentation\Grafiken\KWK_gr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0" y="3764823"/>
            <a:ext cx="463734" cy="7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9" descr="N:\Forschung\EBC0324_BMWi_BF2016_tos\Students\tos-kas\Institutspräsentation\Grafiken\WP_gr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06" y="3672214"/>
            <a:ext cx="379642" cy="3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6" descr="N:\Forschung\EBC0324_BMWi_BF2016_tos\Students\tos-kas\Institutspräsentation\Grafiken\Heizung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6" descr="N:\Forschung\EBC0324_BMWi_BF2016_tos\Students\tos-kas\Institutspräsentation\Grafiken\Heizung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55" y="3150726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7" descr="N:\Forschung\EBC0324_BMWi_BF2016_tos\Students\tos-kas\Institutspräsentation\Grafiken\Unbenannt-6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69" y="4220919"/>
            <a:ext cx="349814" cy="3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7" descr="N:\Forschung\EBC0324_BMWi_BF2016_tos\Students\tos-kas\Institutspräsentation\Grafiken\Unbenannt-6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3758731"/>
            <a:ext cx="349814" cy="3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8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39" y="3775432"/>
            <a:ext cx="408907" cy="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9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590" y="3543645"/>
            <a:ext cx="310838" cy="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5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17" y="2834528"/>
            <a:ext cx="228931" cy="5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N:\Forschung\EBC0324_BMWi_BF2016_tos\Students\tos-kas\Institutspräsentation\Grafiken\Männchen_Junge_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27" y="3020282"/>
            <a:ext cx="230552" cy="3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7" descr="N:\Forschung\EBC0324_BMWi_BF2016_tos\Students\tos-kas\Institutspräsentation\Grafiken\Männchen_Mädchen_grau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36" y="3020282"/>
            <a:ext cx="231284" cy="3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94" y="2834528"/>
            <a:ext cx="203892" cy="5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95" y="2681611"/>
            <a:ext cx="289444" cy="7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78113"/>
            <a:ext cx="259387" cy="7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43675" y="3668213"/>
            <a:ext cx="206512" cy="2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823" b="2075"/>
          <a:stretch/>
        </p:blipFill>
        <p:spPr bwMode="auto">
          <a:xfrm>
            <a:off x="1003463" y="1607402"/>
            <a:ext cx="6015403" cy="3506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5080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3" descr="N:\Forschung\EBC0324_BMWi_BF2016_tos\Students\tos-kas\Institutspräsentation\Grafiken\Haus mit PV höh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65" y="1032054"/>
            <a:ext cx="2503869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N:\Forschung\EBC0324_BMWi_BF2016_tos\Students\tos-kas\Institutspräsentation\Grafiken\Haus mit P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1246" cy="2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de-DE" dirty="0"/>
              <a:t>Team Integrales Planen, Bauen und Betreiben</a:t>
            </a:r>
            <a:br>
              <a:rPr lang="de-DE" dirty="0"/>
            </a:br>
            <a:r>
              <a:rPr lang="de-DE" dirty="0"/>
              <a:t>Wie sind Bau-  und Anlagenteile gewinnbringend zu kombinieren?</a:t>
            </a:r>
            <a:endParaRPr lang="de-DE" dirty="0">
              <a:effectLst/>
            </a:endParaRPr>
          </a:p>
        </p:txBody>
      </p:sp>
      <p:pic>
        <p:nvPicPr>
          <p:cNvPr id="61" name="Grafik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41" y="3572220"/>
            <a:ext cx="379684" cy="380725"/>
          </a:xfrm>
          <a:prstGeom prst="rect">
            <a:avLst/>
          </a:prstGeom>
        </p:spPr>
      </p:pic>
      <p:sp>
        <p:nvSpPr>
          <p:cNvPr id="60" name="Rechteck 59"/>
          <p:cNvSpPr/>
          <p:nvPr/>
        </p:nvSpPr>
        <p:spPr>
          <a:xfrm>
            <a:off x="7168866" y="3543644"/>
            <a:ext cx="290306" cy="44175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rade Verbindung 70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2215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76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4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76" y="315239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36107" y="3659855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7971" y="3572977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52" y="4211025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56" y="3758731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hteck 84"/>
          <p:cNvSpPr/>
          <p:nvPr/>
        </p:nvSpPr>
        <p:spPr>
          <a:xfrm>
            <a:off x="4262592" y="3767328"/>
            <a:ext cx="384917" cy="719328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6" name="Grafik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0" y="3767328"/>
            <a:ext cx="458724" cy="71932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8728" y="3004591"/>
            <a:ext cx="1008888" cy="86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53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Integrales Bauen, Planen und Betreiben</a:t>
            </a:r>
            <a:br>
              <a:rPr lang="de-DE" dirty="0"/>
            </a:br>
            <a:r>
              <a:rPr lang="de-DE" dirty="0"/>
              <a:t>Wie sind Bau-  und Anlagenteile gewinnbringend zu kombinieren?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1516845" y="5523296"/>
            <a:ext cx="3030234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</a:t>
            </a:r>
            <a:r>
              <a:rPr lang="de-DE" sz="1600" dirty="0" err="1"/>
              <a:t>Eneff:BIM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e3d, IBP, ISE, KIT, </a:t>
            </a:r>
            <a:r>
              <a:rPr lang="de-DE" sz="1600" dirty="0" err="1"/>
              <a:t>UdK</a:t>
            </a:r>
            <a:endParaRPr lang="de-DE" sz="1600" dirty="0"/>
          </a:p>
          <a:p>
            <a:r>
              <a:rPr lang="de-DE" sz="1600" b="1" dirty="0"/>
              <a:t>Förderkenn</a:t>
            </a:r>
            <a:r>
              <a:rPr lang="de-DE" sz="1600" dirty="0"/>
              <a:t>.:03ET1177A</a:t>
            </a:r>
          </a:p>
        </p:txBody>
      </p:sp>
      <p:cxnSp>
        <p:nvCxnSpPr>
          <p:cNvPr id="61" name="Gerade Verbindung 60"/>
          <p:cNvCxnSpPr/>
          <p:nvPr/>
        </p:nvCxnSpPr>
        <p:spPr>
          <a:xfrm>
            <a:off x="3468986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6175649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93" y="5491608"/>
            <a:ext cx="1338952" cy="79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2" descr="N:\Forschung\EBC0324_BMWi_BF2016_tos\Students\tos-kas\Institutspräsentation\Grafiken\Haus mit PV höher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31" y="1034496"/>
            <a:ext cx="2503656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N:\Forschung\EBC0324_BMWi_BF2016_tos\Students\tos-kas\Institutspräsentation\Grafiken\Haus mit PV_grau.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039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8" descr="N:\Forschung\EBC0324_BMWi_BF2016_tos\Students\tos-kas\Institutspräsentation\Grafiken\KWK_gra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0" y="3764823"/>
            <a:ext cx="463734" cy="7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9" descr="N:\Forschung\EBC0324_BMWi_BF2016_tos\Students\tos-kas\Institutspräsentation\Grafiken\WP_gr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06" y="3672214"/>
            <a:ext cx="379642" cy="3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7" descr="N:\Forschung\EBC0324_BMWi_BF2016_tos\Students\tos-kas\Institutspräsentation\Grafiken\Unbenannt-6_gr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69" y="4220919"/>
            <a:ext cx="349814" cy="3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7" descr="N:\Forschung\EBC0324_BMWi_BF2016_tos\Students\tos-kas\Institutspräsentation\Grafiken\Unbenannt-6_gr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190" y="3758731"/>
            <a:ext cx="349814" cy="3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39" y="3775432"/>
            <a:ext cx="408907" cy="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9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590" y="3543645"/>
            <a:ext cx="310838" cy="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5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17" y="2834528"/>
            <a:ext cx="228931" cy="5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N:\Forschung\EBC0324_BMWi_BF2016_tos\Students\tos-kas\Institutspräsentation\Grafiken\Männchen_Junge_grau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27" y="3020282"/>
            <a:ext cx="230552" cy="3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7" descr="N:\Forschung\EBC0324_BMWi_BF2016_tos\Students\tos-kas\Institutspräsentation\Grafiken\Männchen_Mädchen_grau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36" y="3020282"/>
            <a:ext cx="231284" cy="3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94" y="2834528"/>
            <a:ext cx="203892" cy="5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3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95" y="2681611"/>
            <a:ext cx="289444" cy="7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4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78113"/>
            <a:ext cx="259387" cy="7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43675" y="3668213"/>
            <a:ext cx="206512" cy="2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3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9102" y="3574109"/>
            <a:ext cx="213737" cy="2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93036" y="3017569"/>
            <a:ext cx="1008890" cy="862586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41" y="1233609"/>
            <a:ext cx="6886473" cy="3952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159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Parameter sind Sinnvoll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Temperatur </a:t>
            </a:r>
            <a:r>
              <a:rPr lang="de-DE" dirty="0" smtClean="0"/>
              <a:t>(4 </a:t>
            </a:r>
            <a:r>
              <a:rPr lang="de-DE" dirty="0"/>
              <a:t>bzw. 2 Verläufe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Feuchte (4 bzw. 2 Verläufe)</a:t>
            </a:r>
          </a:p>
          <a:p>
            <a:r>
              <a:rPr lang="de-DE" dirty="0" smtClean="0"/>
              <a:t>Druck (4 bzw</a:t>
            </a:r>
            <a:r>
              <a:rPr lang="de-DE" dirty="0" smtClean="0"/>
              <a:t>. 2 Verläufe</a:t>
            </a:r>
            <a:r>
              <a:rPr lang="de-DE" dirty="0" smtClean="0"/>
              <a:t>)</a:t>
            </a:r>
          </a:p>
          <a:p>
            <a:r>
              <a:rPr lang="de-DE" dirty="0" smtClean="0"/>
              <a:t>Volumenstrom (im Prüfstand ist nur ein Volumenstrom möglich)</a:t>
            </a:r>
            <a:endParaRPr lang="de-DE" dirty="0"/>
          </a:p>
        </p:txBody>
      </p:sp>
      <p:sp>
        <p:nvSpPr>
          <p:cNvPr id="14" name="Textplatzhalter 5"/>
          <p:cNvSpPr>
            <a:spLocks noGrp="1"/>
          </p:cNvSpPr>
          <p:nvPr>
            <p:ph type="body" sz="quarter" idx="16"/>
          </p:nvPr>
        </p:nvSpPr>
        <p:spPr>
          <a:xfrm>
            <a:off x="4520832" y="879661"/>
            <a:ext cx="4154400" cy="5292000"/>
          </a:xfrm>
        </p:spPr>
        <p:txBody>
          <a:bodyPr/>
          <a:lstStyle/>
          <a:p>
            <a:r>
              <a:rPr lang="de-DE" dirty="0" err="1" smtClean="0"/>
              <a:t>Permeatstrom</a:t>
            </a:r>
            <a:r>
              <a:rPr lang="de-DE" dirty="0" smtClean="0"/>
              <a:t> Wasser</a:t>
            </a:r>
          </a:p>
          <a:p>
            <a:r>
              <a:rPr lang="de-DE" dirty="0" smtClean="0"/>
              <a:t>Wärme</a:t>
            </a:r>
          </a:p>
          <a:p>
            <a:r>
              <a:rPr lang="de-DE" dirty="0" smtClean="0"/>
              <a:t>Sensible, latente und totale </a:t>
            </a:r>
            <a:r>
              <a:rPr lang="de-DE" dirty="0"/>
              <a:t>E</a:t>
            </a:r>
            <a:r>
              <a:rPr lang="de-DE" dirty="0" smtClean="0"/>
              <a:t>ffektivität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8494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2" descr="N:\Forschung\EBC0324_BMWi_BF2016_tos\Students\tos-kas\Institutspräsentation\Grafiken\Haus mit P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1246" cy="2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3" descr="N:\Forschung\EBC0324_BMWi_BF2016_tos\Students\tos-kas\Institutspräsentation\Grafiken\Haus mit PV hö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65" y="1032054"/>
            <a:ext cx="2503869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de-DE" dirty="0"/>
              <a:t>Team Gebäudeautomation</a:t>
            </a:r>
            <a:br>
              <a:rPr lang="de-DE" dirty="0"/>
            </a:br>
            <a:r>
              <a:rPr lang="de-DE" dirty="0"/>
              <a:t>Wie können Fehlfunktionen in Versorgungsanlagen erkannt werden?</a:t>
            </a:r>
            <a:endParaRPr lang="de-DE" dirty="0">
              <a:effectLst/>
            </a:endParaRPr>
          </a:p>
        </p:txBody>
      </p:sp>
      <p:pic>
        <p:nvPicPr>
          <p:cNvPr id="61" name="Grafik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41" y="3572220"/>
            <a:ext cx="379684" cy="380725"/>
          </a:xfrm>
          <a:prstGeom prst="rect">
            <a:avLst/>
          </a:prstGeom>
        </p:spPr>
      </p:pic>
      <p:sp>
        <p:nvSpPr>
          <p:cNvPr id="60" name="Rechteck 59"/>
          <p:cNvSpPr/>
          <p:nvPr/>
        </p:nvSpPr>
        <p:spPr>
          <a:xfrm>
            <a:off x="7168866" y="3543644"/>
            <a:ext cx="290306" cy="44175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rade Verbindung 70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2215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76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76" y="315239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7971" y="3572977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56" y="3758731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4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36107" y="3659855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52" y="4211025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hteck 84"/>
          <p:cNvSpPr/>
          <p:nvPr/>
        </p:nvSpPr>
        <p:spPr>
          <a:xfrm>
            <a:off x="4262592" y="3767328"/>
            <a:ext cx="384917" cy="719328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6" name="Grafik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0" y="3767328"/>
            <a:ext cx="458724" cy="719328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98728" y="3004591"/>
            <a:ext cx="1008888" cy="862584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5642" y="2793367"/>
            <a:ext cx="766062" cy="63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59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 descr="N:\Forschung\EBC0324_BMWi_BF2016_tos\Students\tos-kas\Institutspräsentation\Grafiken\Haus mit PV höher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31" y="1034496"/>
            <a:ext cx="2503656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N:\Forschung\EBC0324_BMWi_BF2016_tos\Students\tos-kas\Institutspräsentation\Grafiken\Haus mit PV_grau.e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039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Gebäudeautomation</a:t>
            </a:r>
            <a:br>
              <a:rPr lang="de-DE" dirty="0"/>
            </a:br>
            <a:r>
              <a:rPr lang="de-DE" dirty="0"/>
              <a:t>Wie können Fehlfunktionen in Versorgungsanlagen erkannt werden?</a:t>
            </a:r>
          </a:p>
        </p:txBody>
      </p:sp>
      <p:cxnSp>
        <p:nvCxnSpPr>
          <p:cNvPr id="61" name="Gerade Verbindung 60"/>
          <p:cNvCxnSpPr/>
          <p:nvPr/>
        </p:nvCxnSpPr>
        <p:spPr>
          <a:xfrm>
            <a:off x="3468986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6175649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3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9102" y="3574109"/>
            <a:ext cx="213737" cy="2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8" descr="N:\Forschung\EBC0324_BMWi_BF2016_tos\Students\tos-kas\Institutspräsentation\Grafiken\KWK_grau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0" y="3764823"/>
            <a:ext cx="463734" cy="7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9" descr="N:\Forschung\EBC0324_BMWi_BF2016_tos\Students\tos-kas\Institutspräsentation\Grafiken\WP_gra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06" y="3672214"/>
            <a:ext cx="379642" cy="3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6" descr="N:\Forschung\EBC0324_BMWi_BF2016_tos\Students\tos-kas\Institutspräsentation\Grafiken\Heizung_gr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6" descr="N:\Forschung\EBC0324_BMWi_BF2016_tos\Students\tos-kas\Institutspräsentation\Grafiken\Heizung_gr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55" y="3150726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7" descr="N:\Forschung\EBC0324_BMWi_BF2016_tos\Students\tos-kas\Institutspräsentation\Grafiken\Unbenannt-6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69" y="4220919"/>
            <a:ext cx="349814" cy="3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8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39" y="3775432"/>
            <a:ext cx="408907" cy="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9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590" y="3543645"/>
            <a:ext cx="310838" cy="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5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17" y="2834528"/>
            <a:ext cx="228931" cy="5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6" descr="N:\Forschung\EBC0324_BMWi_BF2016_tos\Students\tos-kas\Institutspräsentation\Grafiken\Männchen_Junge_grau.eps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27" y="3020282"/>
            <a:ext cx="230552" cy="3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7" descr="N:\Forschung\EBC0324_BMWi_BF2016_tos\Students\tos-kas\Institutspräsentation\Grafiken\Männchen_Mädchen_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36" y="3020282"/>
            <a:ext cx="231284" cy="3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8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94" y="2834528"/>
            <a:ext cx="203892" cy="5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3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95" y="2681611"/>
            <a:ext cx="289444" cy="7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4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78113"/>
            <a:ext cx="259387" cy="7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43675" y="3668213"/>
            <a:ext cx="206512" cy="2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1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3738090090"/>
                  </p:ext>
                </p:extLst>
              </p:nvPr>
            </p:nvGraphicFramePr>
            <p:xfrm>
              <a:off x="4653710" y="2197105"/>
              <a:ext cx="3818489" cy="357657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 xmlns="">
          <p:graphicFrame>
            <p:nvGraphicFramePr>
              <p:cNvPr id="121" name="Diagram 2"/>
              <p:cNvGraphicFramePr/>
              <p:nvPr>
                <p:extLst>
                  <p:ext uri="{D42A27DB-BD31-4B8C-83A1-F6EECF244321}">
                    <p14:modId xmlns:p14="http://schemas.microsoft.com/office/powerpoint/2010/main" val="3738090090"/>
                  </p:ext>
                </p:extLst>
              </p:nvPr>
            </p:nvGraphicFramePr>
            <p:xfrm>
              <a:off x="4653710" y="2197105"/>
              <a:ext cx="3818489" cy="357657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0" r:lo="rId21" r:qs="rId22" r:cs="rId23"/>
              </a:graphicData>
            </a:graphic>
          </p:graphicFrame>
        </mc:Fallback>
      </mc:AlternateContent>
      <p:pic>
        <p:nvPicPr>
          <p:cNvPr id="124" name="Grafik 8" descr="D:\repository\Documentation\IECON Paper\Data access processing and report system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86" y="4330672"/>
            <a:ext cx="32004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285856" y="3017569"/>
            <a:ext cx="1008890" cy="862586"/>
          </a:xfrm>
          <a:prstGeom prst="rect">
            <a:avLst/>
          </a:prstGeom>
        </p:spPr>
      </p:pic>
      <p:pic>
        <p:nvPicPr>
          <p:cNvPr id="122" name="Grafik 6" descr="D:\repository\Documentation\IECON Paper\Cloud infrastructure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40" y="1158970"/>
            <a:ext cx="2811786" cy="244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040124" y="2793367"/>
            <a:ext cx="757098" cy="62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8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N:\Forschung\EBC0324_BMWi_BF2016_tos\Students\tos-kas\Institutspräsentation\Grafiken\Haus mit P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1246" cy="2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" descr="N:\Forschung\EBC0324_BMWi_BF2016_tos\Students\tos-kas\Institutspräsentation\Grafiken\Haus mit PV höh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65" y="1032054"/>
            <a:ext cx="2503869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de-DE" dirty="0"/>
              <a:t>Team Urbane Energiesysteme</a:t>
            </a:r>
            <a:br>
              <a:rPr lang="de-DE" dirty="0"/>
            </a:br>
            <a:r>
              <a:rPr lang="de-DE" dirty="0"/>
              <a:t>Wie sieht ein optimales und robustes Quartiersenergiekonzept aus ?</a:t>
            </a:r>
            <a:endParaRPr lang="de-DE" dirty="0">
              <a:effectLst/>
            </a:endParaRPr>
          </a:p>
        </p:txBody>
      </p:sp>
      <p:pic>
        <p:nvPicPr>
          <p:cNvPr id="61" name="Grafik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41" y="3572220"/>
            <a:ext cx="379684" cy="380725"/>
          </a:xfrm>
          <a:prstGeom prst="rect">
            <a:avLst/>
          </a:prstGeom>
        </p:spPr>
      </p:pic>
      <p:sp>
        <p:nvSpPr>
          <p:cNvPr id="60" name="Rechteck 59"/>
          <p:cNvSpPr/>
          <p:nvPr/>
        </p:nvSpPr>
        <p:spPr>
          <a:xfrm>
            <a:off x="7168866" y="3543644"/>
            <a:ext cx="290306" cy="44175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2215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76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76" y="315239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7971" y="3572977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56" y="3758731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4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36107" y="3659855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52" y="4211025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hteck 93"/>
          <p:cNvSpPr/>
          <p:nvPr/>
        </p:nvSpPr>
        <p:spPr>
          <a:xfrm>
            <a:off x="4262592" y="3767328"/>
            <a:ext cx="384917" cy="719328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5" name="Grafik 9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0" y="3767328"/>
            <a:ext cx="458724" cy="719328"/>
          </a:xfrm>
          <a:prstGeom prst="rect">
            <a:avLst/>
          </a:prstGeom>
        </p:spPr>
      </p:pic>
      <p:pic>
        <p:nvPicPr>
          <p:cNvPr id="4099" name="Picture 3" descr="N:\Forschung\EBC0324_BMWi_BF2016_tos\Students\tos-kas\Institutspräsentation\Grafiken\leeres Haus_grau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2" y="2026111"/>
            <a:ext cx="863449" cy="8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Gerade Verbindung 95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3" descr="N:\Forschung\EBC0324_BMWi_BF2016_tos\Students\tos-kas\Institutspräsentation\Grafiken\leeres Haus_grau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4" y="3319537"/>
            <a:ext cx="1088133" cy="11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3" descr="N:\Forschung\EBC0324_BMWi_BF2016_tos\Students\tos-kas\Institutspräsentation\Grafiken\leeres Haus_grau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3" y="2550560"/>
            <a:ext cx="589778" cy="6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5642" y="2793367"/>
            <a:ext cx="766062" cy="635633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98728" y="3004591"/>
            <a:ext cx="1008888" cy="86258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1135" y="854744"/>
            <a:ext cx="2542037" cy="12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4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N:\Forschung\EBC0324_BMWi_BF2016_tos\Students\tos-kas\Institutspräsentation\Grafiken\Haus mit PV_grau.ep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0393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Grafik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4" y="841651"/>
            <a:ext cx="2542037" cy="126797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Team Urbane Energiesysteme</a:t>
            </a:r>
            <a:br>
              <a:rPr lang="de-DE" dirty="0"/>
            </a:br>
            <a:r>
              <a:rPr lang="de-DE" dirty="0"/>
              <a:t>Wie sieht ein optimales und robustes Quartiersenergiekonzept aus ?</a:t>
            </a:r>
          </a:p>
        </p:txBody>
      </p:sp>
      <p:cxnSp>
        <p:nvCxnSpPr>
          <p:cNvPr id="61" name="Gerade Verbindung 60"/>
          <p:cNvCxnSpPr/>
          <p:nvPr/>
        </p:nvCxnSpPr>
        <p:spPr>
          <a:xfrm>
            <a:off x="3468986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61"/>
          <p:cNvCxnSpPr/>
          <p:nvPr/>
        </p:nvCxnSpPr>
        <p:spPr>
          <a:xfrm>
            <a:off x="6175649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feld 119"/>
          <p:cNvSpPr txBox="1"/>
          <p:nvPr/>
        </p:nvSpPr>
        <p:spPr>
          <a:xfrm>
            <a:off x="1516845" y="5523296"/>
            <a:ext cx="2479968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</a:t>
            </a:r>
            <a:r>
              <a:rPr lang="de-DE" sz="1600" dirty="0" err="1"/>
              <a:t>ForEVER</a:t>
            </a:r>
            <a:r>
              <a:rPr lang="de-DE" sz="1600" dirty="0"/>
              <a:t/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ACS</a:t>
            </a:r>
          </a:p>
          <a:p>
            <a:r>
              <a:rPr lang="de-DE" sz="1600" b="1" dirty="0"/>
              <a:t>Förderkenn</a:t>
            </a:r>
            <a:r>
              <a:rPr lang="de-DE" sz="1600" dirty="0"/>
              <a:t>.:03ET1390A </a:t>
            </a:r>
          </a:p>
        </p:txBody>
      </p:sp>
      <p:sp>
        <p:nvSpPr>
          <p:cNvPr id="123" name="Textfeld 122"/>
          <p:cNvSpPr txBox="1"/>
          <p:nvPr/>
        </p:nvSpPr>
        <p:spPr>
          <a:xfrm>
            <a:off x="6398325" y="5528937"/>
            <a:ext cx="2479968" cy="73866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de-DE" sz="1600" b="1" dirty="0"/>
              <a:t>Titel</a:t>
            </a:r>
            <a:r>
              <a:rPr lang="de-DE" sz="1600" dirty="0"/>
              <a:t>: SUSTAIN</a:t>
            </a:r>
            <a:br>
              <a:rPr lang="de-DE" sz="1600" dirty="0"/>
            </a:br>
            <a:r>
              <a:rPr lang="de-DE" sz="1600" b="1" dirty="0"/>
              <a:t>Partner</a:t>
            </a:r>
            <a:r>
              <a:rPr lang="de-DE" sz="1600" dirty="0"/>
              <a:t>: ACS</a:t>
            </a:r>
          </a:p>
          <a:p>
            <a:r>
              <a:rPr lang="de-DE" sz="1600" b="1" dirty="0"/>
              <a:t>Förderkenn</a:t>
            </a:r>
            <a:r>
              <a:rPr lang="de-DE" sz="1600" dirty="0"/>
              <a:t>.:03ET1381A </a:t>
            </a:r>
          </a:p>
        </p:txBody>
      </p:sp>
      <p:pic>
        <p:nvPicPr>
          <p:cNvPr id="1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78" y="5424207"/>
            <a:ext cx="1338952" cy="79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6" y="5437471"/>
            <a:ext cx="1338952" cy="79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" name="Picture 2" descr="N:\Forschung\EBC0324_BMWi_BF2016_tos\Students\tos-kas\Institutspräsentation\Grafiken\Haus mit PV höher.e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231" y="1034496"/>
            <a:ext cx="2503656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4" name="Gerade Verbindung 123"/>
          <p:cNvCxnSpPr/>
          <p:nvPr/>
        </p:nvCxnSpPr>
        <p:spPr>
          <a:xfrm>
            <a:off x="3468986" y="3413229"/>
            <a:ext cx="212902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laptop"/>
          <p:cNvSpPr>
            <a:spLocks noEditPoints="1" noChangeArrowheads="1"/>
          </p:cNvSpPr>
          <p:nvPr/>
        </p:nvSpPr>
        <p:spPr bwMode="auto">
          <a:xfrm>
            <a:off x="2560541" y="3360010"/>
            <a:ext cx="1008575" cy="755343"/>
          </a:xfrm>
          <a:custGeom>
            <a:avLst/>
            <a:gdLst>
              <a:gd name="T0" fmla="*/ 3362 w 21600"/>
              <a:gd name="T1" fmla="*/ 0 h 21600"/>
              <a:gd name="T2" fmla="*/ 3362 w 21600"/>
              <a:gd name="T3" fmla="*/ 7173 h 21600"/>
              <a:gd name="T4" fmla="*/ 18327 w 21600"/>
              <a:gd name="T5" fmla="*/ 0 h 21600"/>
              <a:gd name="T6" fmla="*/ 18327 w 21600"/>
              <a:gd name="T7" fmla="*/ 7173 h 21600"/>
              <a:gd name="T8" fmla="*/ 10800 w 21600"/>
              <a:gd name="T9" fmla="*/ 0 h 21600"/>
              <a:gd name="T10" fmla="*/ 10800 w 21600"/>
              <a:gd name="T11" fmla="*/ 21600 h 21600"/>
              <a:gd name="T12" fmla="*/ 0 w 21600"/>
              <a:gd name="T13" fmla="*/ 21600 h 21600"/>
              <a:gd name="T14" fmla="*/ 21600 w 21600"/>
              <a:gd name="T15" fmla="*/ 21600 h 21600"/>
              <a:gd name="T16" fmla="*/ 4445 w 21600"/>
              <a:gd name="T17" fmla="*/ 1858 h 21600"/>
              <a:gd name="T18" fmla="*/ 17311 w 21600"/>
              <a:gd name="T19" fmla="*/ 1232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>
              <a:ln>
                <a:solidFill>
                  <a:schemeClr val="bg1">
                    <a:lumMod val="95000"/>
                  </a:schemeClr>
                </a:solidFill>
              </a:ln>
            </a:endParaRPr>
          </a:p>
        </p:txBody>
      </p:sp>
      <p:pic>
        <p:nvPicPr>
          <p:cNvPr id="139" name="Picture 3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9102" y="3574109"/>
            <a:ext cx="213737" cy="21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8" descr="N:\Forschung\EBC0324_BMWi_BF2016_tos\Students\tos-kas\Institutspräsentation\Grafiken\KWK_grau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600" y="3764823"/>
            <a:ext cx="463734" cy="72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9" descr="N:\Forschung\EBC0324_BMWi_BF2016_tos\Students\tos-kas\Institutspräsentation\Grafiken\WP_grau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906" y="3672214"/>
            <a:ext cx="379642" cy="38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6" descr="N:\Forschung\EBC0324_BMWi_BF2016_tos\Students\tos-kas\Institutspräsentation\Grafiken\Heizung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6" descr="N:\Forschung\EBC0324_BMWi_BF2016_tos\Students\tos-kas\Institutspräsentation\Grafiken\Heizung_grau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855" y="3150726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7" descr="N:\Forschung\EBC0324_BMWi_BF2016_tos\Students\tos-kas\Institutspräsentation\Grafiken\Unbenannt-6_grau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069" y="4220919"/>
            <a:ext cx="349814" cy="31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8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439" y="3775432"/>
            <a:ext cx="408907" cy="7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9" descr="N:\Forschung\EBC0324_BMWi_BF2016_tos\Students\tos-kas\Institutspräsentation\Grafiken\Speicher_grau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590" y="3543645"/>
            <a:ext cx="310838" cy="4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5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817" y="2834528"/>
            <a:ext cx="228931" cy="57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6" descr="N:\Forschung\EBC0324_BMWi_BF2016_tos\Students\tos-kas\Institutspräsentation\Grafiken\Männchen_Junge_grau.eps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27" y="3020282"/>
            <a:ext cx="230552" cy="39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7" descr="N:\Forschung\EBC0324_BMWi_BF2016_tos\Students\tos-kas\Institutspräsentation\Grafiken\Männchen_Mädchen_grau.ep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736" y="3020282"/>
            <a:ext cx="231284" cy="39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0" name="Picture 8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094" y="2834528"/>
            <a:ext cx="203892" cy="577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3" descr="N:\Forschung\EBC0324_BMWi_BF2016_tos\Students\tos-kas\Institutspräsentation\Grafiken\Männchen_Frau-grau.eps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95" y="2681611"/>
            <a:ext cx="289444" cy="73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4" descr="N:\Forschung\EBC0324_BMWi_BF2016_tos\Students\tos-kas\Institutspräsentation\Grafiken\Männchen_Mann_grau.eps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78113"/>
            <a:ext cx="259387" cy="73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N:\Forschung\EBC0324_BMWi_BF2016_tos\Students\tos-kas\Institutspräsentation\Grafiken\Unbenannt-1.ep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43675" y="3668213"/>
            <a:ext cx="206512" cy="20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5" descr="N:\Forschung\EBC0324_BMWi_BF2016_tos\Students\tos-kas\Institutspräsentation\Grafiken\leeres Haus_grau Kopie.ep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4" y="3319015"/>
            <a:ext cx="1088133" cy="111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6" descr="N:\Forschung\EBC0324_BMWi_BF2016_tos\Students\tos-kas\Institutspräsentation\Grafiken\leeres Haus_grau Kopie.ep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80" y="2025578"/>
            <a:ext cx="872262" cy="89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7" descr="N:\Forschung\EBC0324_BMWi_BF2016_tos\Students\tos-kas\Institutspräsentation\Grafiken\leeres Haus_grau Kopie.eps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20" y="2555221"/>
            <a:ext cx="583680" cy="595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98" y="1846647"/>
            <a:ext cx="3936613" cy="29275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</p:pic>
      <p:pic>
        <p:nvPicPr>
          <p:cNvPr id="36" name="Grafik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40124" y="2793367"/>
            <a:ext cx="757098" cy="628195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658" y="1258223"/>
            <a:ext cx="7816159" cy="4297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1031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2" descr="N:\Forschung\EBC0324_BMWi_BF2016_tos\Students\tos-kas\Institutspräsentation\Grafiken\Haus mit P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704" y="1560611"/>
            <a:ext cx="2501246" cy="27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ctr"/>
            <a:r>
              <a:rPr lang="de-DE" dirty="0"/>
              <a:t>Energiekonzepte für die Stadt der Zukunft</a:t>
            </a:r>
            <a:endParaRPr lang="de-DE" dirty="0">
              <a:effectLst/>
            </a:endParaRPr>
          </a:p>
        </p:txBody>
      </p:sp>
      <p:pic>
        <p:nvPicPr>
          <p:cNvPr id="61" name="Grafik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041" y="3572220"/>
            <a:ext cx="379684" cy="380725"/>
          </a:xfrm>
          <a:prstGeom prst="rect">
            <a:avLst/>
          </a:prstGeom>
        </p:spPr>
      </p:pic>
      <p:sp>
        <p:nvSpPr>
          <p:cNvPr id="60" name="Rechteck 59"/>
          <p:cNvSpPr/>
          <p:nvPr/>
        </p:nvSpPr>
        <p:spPr>
          <a:xfrm>
            <a:off x="7168866" y="3543644"/>
            <a:ext cx="290306" cy="441750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Textfeld 45"/>
          <p:cNvSpPr txBox="1"/>
          <p:nvPr/>
        </p:nvSpPr>
        <p:spPr>
          <a:xfrm>
            <a:off x="1374223" y="5604386"/>
            <a:ext cx="637296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sz="2800" b="1" dirty="0">
                <a:solidFill>
                  <a:schemeClr val="bg1">
                    <a:lumMod val="65000"/>
                  </a:schemeClr>
                </a:solidFill>
              </a:rPr>
              <a:t>Vielen Dank für Ihre Aufmerksamkeit!</a:t>
            </a:r>
          </a:p>
        </p:txBody>
      </p:sp>
      <p:sp>
        <p:nvSpPr>
          <p:cNvPr id="48" name="Rechteck 47"/>
          <p:cNvSpPr/>
          <p:nvPr/>
        </p:nvSpPr>
        <p:spPr>
          <a:xfrm>
            <a:off x="158750" y="6184900"/>
            <a:ext cx="8858250" cy="673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170" name="Picture 2" descr="N:\Forschung\EBC0077_PTJ_Rebound_tos\Students\tos-kas\Stadt\einzelne Häuser\Sonn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738" y="779050"/>
            <a:ext cx="820026" cy="81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" descr="N:\Forschung\EBC0324_BMWi_BF2016_tos\Students\tos-kas\Institutspräsentation\Grafiken\Haus mit PV höh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065" y="1032054"/>
            <a:ext cx="2503869" cy="375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Gerade Verbindung 79"/>
          <p:cNvCxnSpPr/>
          <p:nvPr/>
        </p:nvCxnSpPr>
        <p:spPr>
          <a:xfrm>
            <a:off x="3538330" y="3429597"/>
            <a:ext cx="19242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4" descr="N:\Forschung\EBC0324_BMWi_BF2016_tos\Students\tos-kas\Institutspräsentation\Männchen_Mann_lil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593" y="2682215"/>
            <a:ext cx="260494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5" descr="N:\Forschung\EBC0324_BMWi_BF2016_tos\Students\tos-kas\Institutspräsentation\Männchen_Frau_orang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876" y="2682216"/>
            <a:ext cx="288795" cy="73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36" y="3191624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736107" y="3659855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952" y="4211025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Rechteck 85"/>
          <p:cNvSpPr/>
          <p:nvPr/>
        </p:nvSpPr>
        <p:spPr>
          <a:xfrm>
            <a:off x="4262592" y="3767328"/>
            <a:ext cx="384917" cy="719328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0066FF"/>
              </a:gs>
              <a:gs pos="100000">
                <a:schemeClr val="accent2"/>
              </a:gs>
            </a:gsLst>
            <a:lin ang="5400000" scaled="0"/>
          </a:gra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7" name="Grafik 8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00" y="3767328"/>
            <a:ext cx="458724" cy="719328"/>
          </a:xfrm>
          <a:prstGeom prst="rect">
            <a:avLst/>
          </a:prstGeom>
        </p:spPr>
      </p:pic>
      <p:pic>
        <p:nvPicPr>
          <p:cNvPr id="89" name="Picture 6" descr="N:\Forschung\EBC0324_BMWi_BF2016_tos\Students\tos-kas\Institutspräsentation\Männchen_Mann_blau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716" y="2834528"/>
            <a:ext cx="206270" cy="578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7" descr="N:\Forschung\EBC0324_BMWi_BF2016_tos\Students\tos-kas\Institutspräsentation\Männchen_Frau_rot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59" y="2834528"/>
            <a:ext cx="228689" cy="57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9" descr="N:\Forschung\EBC0324_BMWi_BF2016_tos\Students\tos-kas\Institutspräsentation\Grafiken\Männchen_Junge_grü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776" y="3017569"/>
            <a:ext cx="232611" cy="3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10" descr="N:\Forschung\EBC0324_BMWi_BF2016_tos\Students\tos-kas\Institutspräsentation\Grafiken\Männchen_Mädchen_bordeaux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4" y="3020282"/>
            <a:ext cx="232134" cy="39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5" descr="N:\Forschung\EBC0324_BMWi_BF2016_tos\Students\tos-kas\Institutspräsentation\Grafiken\Heizung_bun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076" y="3152393"/>
            <a:ext cx="235590" cy="1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4" descr="N:\Forschung\EBC0324_BMWi_BF2016_tos\Students\tos-kas\Institutspräsentation\Grafiken\Unbenannt-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7971" y="3572977"/>
            <a:ext cx="213738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N:\Forschung\EBC0324_BMWi_BF2016_tos\Students\tos-kas\Institutspräsentation\Grafiken\Unbenannt-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956" y="3758731"/>
            <a:ext cx="372048" cy="33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6" name="Gerade Verbindung 95"/>
          <p:cNvCxnSpPr/>
          <p:nvPr/>
        </p:nvCxnSpPr>
        <p:spPr>
          <a:xfrm>
            <a:off x="6342499" y="3425459"/>
            <a:ext cx="18778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3" descr="N:\Forschung\EBC0324_BMWi_BF2016_tos\Students\tos-kas\Institutspräsentation\Grafiken\leeres Haus_gra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92" y="2026111"/>
            <a:ext cx="863449" cy="881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3" descr="N:\Forschung\EBC0324_BMWi_BF2016_tos\Students\tos-kas\Institutspräsentation\Grafiken\leeres Haus_gra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04" y="3319537"/>
            <a:ext cx="1088133" cy="111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3" descr="N:\Forschung\EBC0324_BMWi_BF2016_tos\Students\tos-kas\Institutspräsentation\Grafiken\leeres Haus_grau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3" y="2550560"/>
            <a:ext cx="589778" cy="60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fik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35642" y="2793367"/>
            <a:ext cx="766062" cy="635633"/>
          </a:xfrm>
          <a:prstGeom prst="rect">
            <a:avLst/>
          </a:prstGeom>
        </p:spPr>
      </p:pic>
      <p:pic>
        <p:nvPicPr>
          <p:cNvPr id="33" name="Grafik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98728" y="3004591"/>
            <a:ext cx="1008888" cy="862584"/>
          </a:xfrm>
          <a:prstGeom prst="rect">
            <a:avLst/>
          </a:prstGeom>
        </p:spPr>
      </p:pic>
      <p:pic>
        <p:nvPicPr>
          <p:cNvPr id="34" name="Grafik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1135" y="854744"/>
            <a:ext cx="2542037" cy="126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E.ON </a:t>
            </a:r>
            <a:r>
              <a:rPr lang="de-DE" dirty="0" err="1"/>
              <a:t>Energy</a:t>
            </a:r>
            <a:r>
              <a:rPr lang="de-DE" dirty="0"/>
              <a:t> Research Center</a:t>
            </a:r>
          </a:p>
          <a:p>
            <a:r>
              <a:rPr lang="de-DE" dirty="0" err="1"/>
              <a:t>Mathieustraße</a:t>
            </a:r>
            <a:r>
              <a:rPr lang="de-DE" dirty="0"/>
              <a:t> 10</a:t>
            </a:r>
          </a:p>
          <a:p>
            <a:r>
              <a:rPr lang="de-DE" dirty="0"/>
              <a:t>52074 Aachen</a:t>
            </a:r>
          </a:p>
          <a:p>
            <a:r>
              <a:rPr lang="de-DE" dirty="0"/>
              <a:t>Germany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VORNAME NACHNAME</a:t>
            </a:r>
          </a:p>
          <a:p>
            <a:r>
              <a:rPr lang="de-DE" dirty="0"/>
              <a:t>T +49 241 80 49xxx</a:t>
            </a:r>
          </a:p>
          <a:p>
            <a:r>
              <a:rPr lang="de-DE" dirty="0"/>
              <a:t>F +49 241 80 49xxx</a:t>
            </a:r>
          </a:p>
          <a:p>
            <a:r>
              <a:rPr lang="de-DE" dirty="0"/>
              <a:t>xxx@eonerc.rwth-aachen.de</a:t>
            </a:r>
          </a:p>
          <a:p>
            <a:r>
              <a:rPr lang="de-DE" dirty="0"/>
              <a:t>http://www.eonerc.rwth-aachen.de</a:t>
            </a:r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Kontakt</a:t>
            </a:r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>
            <a:fillRect/>
          </a:stretch>
        </p:blipFill>
        <p:spPr/>
      </p:pic>
      <p:sp>
        <p:nvSpPr>
          <p:cNvPr id="6" name="Rechteck 5"/>
          <p:cNvSpPr/>
          <p:nvPr/>
        </p:nvSpPr>
        <p:spPr>
          <a:xfrm>
            <a:off x="3595078" y="6337281"/>
            <a:ext cx="5314384" cy="452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Picture 2" descr="N:\Forschung\EBC0077_PTJ_Rebound_tos\Students\tos-kas\EBC Schriftzug\16-04-27_EBC_Schriftzug mit Center 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14" b="21915"/>
          <a:stretch/>
        </p:blipFill>
        <p:spPr bwMode="auto">
          <a:xfrm>
            <a:off x="3730303" y="6323729"/>
            <a:ext cx="5238137" cy="46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93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6" name="Picture 4" descr="http://www.clipartbest.com/cliparts/dTr/dxL/dTrdxLXT9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6085" y="1152525"/>
            <a:ext cx="1261959" cy="105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.istockimg.com/file_thumbview_approve/53381918/5/stock-illustration-53381918-laptop-grafik-symbol-symbol-vekt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10" y="1469958"/>
            <a:ext cx="1332925" cy="1332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56" y="3047629"/>
            <a:ext cx="1018032" cy="859536"/>
          </a:xfrm>
          <a:prstGeom prst="rect">
            <a:avLst/>
          </a:prstGeom>
        </p:spPr>
      </p:pic>
      <p:pic>
        <p:nvPicPr>
          <p:cNvPr id="9" name="Picture 2" descr="http://wallpaper.zone/img/261036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1" t="3819" r="9392" b="34046"/>
          <a:stretch/>
        </p:blipFill>
        <p:spPr bwMode="auto">
          <a:xfrm>
            <a:off x="3459337" y="782006"/>
            <a:ext cx="2484525" cy="109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9926" y="2547869"/>
            <a:ext cx="1414275" cy="117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64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Messbereich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Messbreich</a:t>
            </a:r>
            <a:endParaRPr lang="de-DE" dirty="0" smtClean="0"/>
          </a:p>
          <a:p>
            <a:pPr lvl="1"/>
            <a:r>
              <a:rPr lang="de-DE" dirty="0" smtClean="0"/>
              <a:t>T von -10 bis 35 °C</a:t>
            </a:r>
          </a:p>
          <a:p>
            <a:pPr lvl="1"/>
            <a:r>
              <a:rPr lang="de-DE" dirty="0" smtClean="0"/>
              <a:t>Phi von 10 bis 15 g/kg</a:t>
            </a:r>
            <a:endParaRPr lang="de-DE" dirty="0"/>
          </a:p>
          <a:p>
            <a:pPr lvl="1"/>
            <a:r>
              <a:rPr lang="de-DE" dirty="0" smtClean="0"/>
              <a:t>Volumenstrom von 150 bis 500 m³/h</a:t>
            </a:r>
            <a:endParaRPr lang="de-DE" dirty="0"/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3728703"/>
              </p:ext>
            </p:extLst>
          </p:nvPr>
        </p:nvGraphicFramePr>
        <p:xfrm>
          <a:off x="4425413" y="187113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Geschweifte Klammer rechts 2"/>
          <p:cNvSpPr/>
          <p:nvPr/>
        </p:nvSpPr>
        <p:spPr>
          <a:xfrm>
            <a:off x="2819401" y="1092200"/>
            <a:ext cx="338666" cy="6942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3276600" y="1223889"/>
            <a:ext cx="12700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 smtClean="0"/>
              <a:t>n. Klimadaten (Deutschland)</a:t>
            </a:r>
            <a:endParaRPr lang="de-DE" sz="1400" dirty="0" smtClean="0"/>
          </a:p>
        </p:txBody>
      </p:sp>
      <p:sp>
        <p:nvSpPr>
          <p:cNvPr id="7" name="Textfeld 6"/>
          <p:cNvSpPr txBox="1"/>
          <p:nvPr/>
        </p:nvSpPr>
        <p:spPr>
          <a:xfrm>
            <a:off x="4174066" y="1786467"/>
            <a:ext cx="17187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dirty="0" err="1" smtClean="0"/>
              <a:t>max.Wert</a:t>
            </a:r>
            <a:r>
              <a:rPr lang="de-DE" sz="1400" dirty="0" smtClean="0"/>
              <a:t>: Prüfling, </a:t>
            </a:r>
            <a:r>
              <a:rPr lang="de-DE" sz="1400" dirty="0" err="1" smtClean="0"/>
              <a:t>min.Wert</a:t>
            </a:r>
            <a:r>
              <a:rPr lang="de-DE" sz="1400" dirty="0" smtClean="0"/>
              <a:t>: Prüfstand</a:t>
            </a:r>
            <a:endParaRPr lang="de-DE" sz="1400" dirty="0" smtClean="0"/>
          </a:p>
        </p:txBody>
      </p:sp>
    </p:spTree>
    <p:extLst>
      <p:ext uri="{BB962C8B-B14F-4D97-AF65-F5344CB8AC3E}">
        <p14:creationId xmlns:p14="http://schemas.microsoft.com/office/powerpoint/2010/main" val="903087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Forschungsgebiete</a:t>
            </a:r>
          </a:p>
        </p:txBody>
      </p:sp>
      <p:sp>
        <p:nvSpPr>
          <p:cNvPr id="3" name="Rechteck 2"/>
          <p:cNvSpPr/>
          <p:nvPr/>
        </p:nvSpPr>
        <p:spPr>
          <a:xfrm>
            <a:off x="1750809" y="9558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1750809" y="18282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/>
        </p:nvSpPr>
        <p:spPr>
          <a:xfrm>
            <a:off x="1750809" y="27006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1750809" y="35730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/>
        </p:nvSpPr>
        <p:spPr>
          <a:xfrm>
            <a:off x="1750809" y="44454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1750809" y="5315958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068336" y="1100445"/>
            <a:ext cx="15609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Anlagentechnik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(Mathis, Paul)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1750810" y="19728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Gebäudeenergiesysteme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(Huchtemann, Kristian)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750809" y="28452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Gebäudeautomation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(Fütterer, Johannes)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1750810" y="37176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Urbane Energiesysteme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(Fuchs, Marcus)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750808" y="4482323"/>
            <a:ext cx="21959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Integrales Planen, Bauen und Betreiben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(Osterhage, Tanja)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1750807" y="5352792"/>
            <a:ext cx="21959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Nutzerverhalten und Komfort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(Wesseling, Mark)</a:t>
            </a:r>
          </a:p>
        </p:txBody>
      </p:sp>
      <p:sp>
        <p:nvSpPr>
          <p:cNvPr id="10" name="Rechteck 9"/>
          <p:cNvSpPr/>
          <p:nvPr/>
        </p:nvSpPr>
        <p:spPr>
          <a:xfrm>
            <a:off x="295275" y="1523691"/>
            <a:ext cx="720000" cy="378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 rot="16200000">
            <a:off x="-896434" y="3126181"/>
            <a:ext cx="31034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bg1"/>
                </a:solidFill>
              </a:rPr>
              <a:t>Energy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Efficient</a:t>
            </a:r>
            <a:r>
              <a:rPr lang="de-DE" sz="2000" dirty="0">
                <a:solidFill>
                  <a:schemeClr val="bg1"/>
                </a:solidFill>
              </a:rPr>
              <a:t> Buildings </a:t>
            </a:r>
            <a:r>
              <a:rPr lang="de-DE" sz="2000" dirty="0" err="1">
                <a:solidFill>
                  <a:schemeClr val="bg1"/>
                </a:solidFill>
              </a:rPr>
              <a:t>and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Indoor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Climate</a:t>
            </a:r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18" name="Gerade Verbindung 17"/>
          <p:cNvCxnSpPr/>
          <p:nvPr/>
        </p:nvCxnSpPr>
        <p:spPr>
          <a:xfrm>
            <a:off x="1015275" y="3426630"/>
            <a:ext cx="360000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>
          <a:xfrm>
            <a:off x="1378774" y="1315888"/>
            <a:ext cx="0" cy="436007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/>
        </p:nvCxnSpPr>
        <p:spPr>
          <a:xfrm>
            <a:off x="1375275" y="1315888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1378774" y="21882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1378774" y="3060689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1375275" y="3933089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1375275" y="48054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/>
        </p:nvCxnSpPr>
        <p:spPr>
          <a:xfrm>
            <a:off x="1378774" y="5675958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63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erade Verbindung 26"/>
          <p:cNvCxnSpPr/>
          <p:nvPr/>
        </p:nvCxnSpPr>
        <p:spPr>
          <a:xfrm>
            <a:off x="1378774" y="21882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1375275" y="3933089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1378774" y="30606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750809" y="2700689"/>
            <a:ext cx="2196000" cy="720000"/>
          </a:xfrm>
          <a:prstGeom prst="rect">
            <a:avLst/>
          </a:prstGeom>
          <a:solidFill>
            <a:srgbClr val="57A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/>
          <p:cNvCxnSpPr/>
          <p:nvPr/>
        </p:nvCxnSpPr>
        <p:spPr>
          <a:xfrm>
            <a:off x="4038651" y="3927987"/>
            <a:ext cx="663674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38651" y="2197510"/>
            <a:ext cx="663674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038651" y="3087330"/>
            <a:ext cx="663674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Forschungsgebiete</a:t>
            </a:r>
          </a:p>
        </p:txBody>
      </p:sp>
      <p:sp>
        <p:nvSpPr>
          <p:cNvPr id="10" name="Rechteck 9"/>
          <p:cNvSpPr/>
          <p:nvPr/>
        </p:nvSpPr>
        <p:spPr>
          <a:xfrm>
            <a:off x="1750809" y="9558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750809" y="1828289"/>
            <a:ext cx="2196000" cy="720000"/>
          </a:xfrm>
          <a:prstGeom prst="rect">
            <a:avLst/>
          </a:prstGeom>
          <a:solidFill>
            <a:srgbClr val="57A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1750809" y="3573089"/>
            <a:ext cx="2196000" cy="720000"/>
          </a:xfrm>
          <a:prstGeom prst="rect">
            <a:avLst/>
          </a:prstGeom>
          <a:solidFill>
            <a:srgbClr val="57A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1750809" y="44454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1750809" y="5315958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2068336" y="1100445"/>
            <a:ext cx="15609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Anlagentechnik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(Mathis, Paul)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750810" y="19728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Gebäudeenergiesysteme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(Huchtemann, Kristian)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750809" y="28452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Gebäudeautomation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(Fütterer, Johannes)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50810" y="37176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Urbane Energiesysteme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(Fuchs, Marcus)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750808" y="4482323"/>
            <a:ext cx="21959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Integrales Planen, Bauen und Betreiben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(Osterhage, Tanja)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750807" y="5352792"/>
            <a:ext cx="21959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Nutzerverhalten und Komfort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(Wesseling, Mark)</a:t>
            </a:r>
          </a:p>
        </p:txBody>
      </p:sp>
      <p:sp>
        <p:nvSpPr>
          <p:cNvPr id="22" name="Rechteck 21"/>
          <p:cNvSpPr/>
          <p:nvPr/>
        </p:nvSpPr>
        <p:spPr>
          <a:xfrm>
            <a:off x="295275" y="1523691"/>
            <a:ext cx="720000" cy="378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-896434" y="3126181"/>
            <a:ext cx="31034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bg1"/>
                </a:solidFill>
              </a:rPr>
              <a:t>Energy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Efficient</a:t>
            </a:r>
            <a:r>
              <a:rPr lang="de-DE" sz="2000" dirty="0">
                <a:solidFill>
                  <a:schemeClr val="bg1"/>
                </a:solidFill>
              </a:rPr>
              <a:t> Buildings </a:t>
            </a:r>
            <a:r>
              <a:rPr lang="de-DE" sz="2000" dirty="0" err="1">
                <a:solidFill>
                  <a:schemeClr val="bg1"/>
                </a:solidFill>
              </a:rPr>
              <a:t>and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Indoor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Climate</a:t>
            </a:r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24" name="Gerade Verbindung 23"/>
          <p:cNvCxnSpPr/>
          <p:nvPr/>
        </p:nvCxnSpPr>
        <p:spPr>
          <a:xfrm>
            <a:off x="1015275" y="3426630"/>
            <a:ext cx="360000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1378774" y="1315888"/>
            <a:ext cx="0" cy="436007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>
            <a:off x="1375275" y="1315888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1375275" y="48054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1378774" y="5675958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4829213" y="955890"/>
            <a:ext cx="720000" cy="33372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 rot="16200000">
            <a:off x="3734572" y="2316713"/>
            <a:ext cx="29092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Automation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Complex</a:t>
            </a:r>
            <a:r>
              <a:rPr lang="de-DE" sz="2000" dirty="0">
                <a:solidFill>
                  <a:schemeClr val="bg1"/>
                </a:solidFill>
              </a:rPr>
              <a:t> Power Systems</a:t>
            </a:r>
          </a:p>
        </p:txBody>
      </p:sp>
      <p:pic>
        <p:nvPicPr>
          <p:cNvPr id="33" name="Grafik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6234" y="2095995"/>
            <a:ext cx="2903917" cy="1051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0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erade Verbindung 26"/>
          <p:cNvCxnSpPr/>
          <p:nvPr/>
        </p:nvCxnSpPr>
        <p:spPr>
          <a:xfrm>
            <a:off x="1378774" y="21882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/>
        </p:nvCxnSpPr>
        <p:spPr>
          <a:xfrm>
            <a:off x="1375275" y="3933089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/>
        </p:nvCxnSpPr>
        <p:spPr>
          <a:xfrm>
            <a:off x="1378774" y="30606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/>
          <p:cNvSpPr/>
          <p:nvPr/>
        </p:nvSpPr>
        <p:spPr>
          <a:xfrm>
            <a:off x="1750809" y="2700689"/>
            <a:ext cx="2196000" cy="720000"/>
          </a:xfrm>
          <a:prstGeom prst="rect">
            <a:avLst/>
          </a:prstGeom>
          <a:solidFill>
            <a:srgbClr val="57A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/>
          <p:cNvCxnSpPr/>
          <p:nvPr/>
        </p:nvCxnSpPr>
        <p:spPr>
          <a:xfrm>
            <a:off x="4038651" y="3927987"/>
            <a:ext cx="663674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/>
        </p:nvCxnSpPr>
        <p:spPr>
          <a:xfrm>
            <a:off x="4038651" y="2197510"/>
            <a:ext cx="663674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/>
        </p:nvCxnSpPr>
        <p:spPr>
          <a:xfrm>
            <a:off x="4038651" y="3087330"/>
            <a:ext cx="663674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Forschungsgebiete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66234" y="2095995"/>
            <a:ext cx="2903917" cy="1051624"/>
          </a:xfrm>
          <a:prstGeom prst="rect">
            <a:avLst/>
          </a:prstGeom>
        </p:spPr>
      </p:pic>
      <p:sp>
        <p:nvSpPr>
          <p:cNvPr id="10" name="Rechteck 9"/>
          <p:cNvSpPr/>
          <p:nvPr/>
        </p:nvSpPr>
        <p:spPr>
          <a:xfrm>
            <a:off x="1750809" y="955889"/>
            <a:ext cx="2196000" cy="72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1750809" y="1828289"/>
            <a:ext cx="2196000" cy="720000"/>
          </a:xfrm>
          <a:prstGeom prst="rect">
            <a:avLst/>
          </a:prstGeom>
          <a:solidFill>
            <a:srgbClr val="57A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1750809" y="3573089"/>
            <a:ext cx="2196000" cy="720000"/>
          </a:xfrm>
          <a:prstGeom prst="rect">
            <a:avLst/>
          </a:prstGeom>
          <a:solidFill>
            <a:srgbClr val="57AB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/>
          <p:cNvSpPr/>
          <p:nvPr/>
        </p:nvSpPr>
        <p:spPr>
          <a:xfrm>
            <a:off x="1750809" y="4445489"/>
            <a:ext cx="2196000" cy="720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/>
          <p:cNvSpPr/>
          <p:nvPr/>
        </p:nvSpPr>
        <p:spPr>
          <a:xfrm>
            <a:off x="1750809" y="5315958"/>
            <a:ext cx="2196000" cy="720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2068336" y="1100445"/>
            <a:ext cx="15609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Anlagentechnik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(Mathis, Paul)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1750810" y="19728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Gebäudeenergiesysteme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(Huchtemann, Kristian)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750809" y="28452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Gebäudeautomation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(Fütterer, Johannes)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750810" y="3717645"/>
            <a:ext cx="21959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Urbane Energiesysteme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(Fuchs, Marcus)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750808" y="4482323"/>
            <a:ext cx="21959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Integrales Planen, Bauen und Betreiben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(Osterhage, Tanja)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750807" y="5352792"/>
            <a:ext cx="2195999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1400" dirty="0">
                <a:solidFill>
                  <a:schemeClr val="bg1"/>
                </a:solidFill>
              </a:rPr>
              <a:t>Nutzerverhalten und Komfort</a:t>
            </a:r>
          </a:p>
          <a:p>
            <a:pPr algn="ctr"/>
            <a:r>
              <a:rPr lang="de-DE" sz="1400" dirty="0">
                <a:solidFill>
                  <a:schemeClr val="bg1"/>
                </a:solidFill>
              </a:rPr>
              <a:t>(Wesseling, Mark)</a:t>
            </a:r>
          </a:p>
        </p:txBody>
      </p:sp>
      <p:sp>
        <p:nvSpPr>
          <p:cNvPr id="22" name="Rechteck 21"/>
          <p:cNvSpPr/>
          <p:nvPr/>
        </p:nvSpPr>
        <p:spPr>
          <a:xfrm>
            <a:off x="295275" y="1523691"/>
            <a:ext cx="720000" cy="37800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feld 22"/>
          <p:cNvSpPr txBox="1"/>
          <p:nvPr/>
        </p:nvSpPr>
        <p:spPr>
          <a:xfrm rot="16200000">
            <a:off x="-896434" y="3126181"/>
            <a:ext cx="310341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dirty="0" err="1">
                <a:solidFill>
                  <a:schemeClr val="bg1"/>
                </a:solidFill>
              </a:rPr>
              <a:t>Energy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Efficient</a:t>
            </a:r>
            <a:r>
              <a:rPr lang="de-DE" sz="2000" dirty="0">
                <a:solidFill>
                  <a:schemeClr val="bg1"/>
                </a:solidFill>
              </a:rPr>
              <a:t> Buildings </a:t>
            </a:r>
            <a:r>
              <a:rPr lang="de-DE" sz="2000" dirty="0" err="1">
                <a:solidFill>
                  <a:schemeClr val="bg1"/>
                </a:solidFill>
              </a:rPr>
              <a:t>and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Indoor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Climate</a:t>
            </a:r>
            <a:endParaRPr lang="de-DE" sz="2000" dirty="0">
              <a:solidFill>
                <a:schemeClr val="bg1"/>
              </a:solidFill>
            </a:endParaRPr>
          </a:p>
        </p:txBody>
      </p:sp>
      <p:cxnSp>
        <p:nvCxnSpPr>
          <p:cNvPr id="24" name="Gerade Verbindung 23"/>
          <p:cNvCxnSpPr/>
          <p:nvPr/>
        </p:nvCxnSpPr>
        <p:spPr>
          <a:xfrm>
            <a:off x="1015275" y="3426630"/>
            <a:ext cx="360000" cy="0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/>
        </p:nvCxnSpPr>
        <p:spPr>
          <a:xfrm>
            <a:off x="1378774" y="1315888"/>
            <a:ext cx="0" cy="436007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>
            <a:off x="1375275" y="1315888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/>
        </p:nvCxnSpPr>
        <p:spPr>
          <a:xfrm>
            <a:off x="1375275" y="4805486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>
            <a:off x="1378774" y="5675958"/>
            <a:ext cx="375532" cy="2"/>
          </a:xfrm>
          <a:prstGeom prst="line">
            <a:avLst/>
          </a:prstGeom>
          <a:ln w="12700">
            <a:solidFill>
              <a:srgbClr val="CC071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/>
          <p:cNvSpPr/>
          <p:nvPr/>
        </p:nvSpPr>
        <p:spPr>
          <a:xfrm>
            <a:off x="4829213" y="955890"/>
            <a:ext cx="720000" cy="3337200"/>
          </a:xfrm>
          <a:prstGeom prst="rect">
            <a:avLst/>
          </a:prstGeom>
          <a:solidFill>
            <a:srgbClr val="CC0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/>
          <p:cNvSpPr txBox="1"/>
          <p:nvPr/>
        </p:nvSpPr>
        <p:spPr>
          <a:xfrm rot="16200000">
            <a:off x="3734572" y="2316713"/>
            <a:ext cx="290928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Automation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Complex</a:t>
            </a:r>
            <a:r>
              <a:rPr lang="de-DE" sz="2000" dirty="0">
                <a:solidFill>
                  <a:schemeClr val="bg1"/>
                </a:solidFill>
              </a:rPr>
              <a:t> Power Systems</a:t>
            </a:r>
          </a:p>
        </p:txBody>
      </p:sp>
      <p:sp>
        <p:nvSpPr>
          <p:cNvPr id="33" name="Rechteck 32"/>
          <p:cNvSpPr/>
          <p:nvPr/>
        </p:nvSpPr>
        <p:spPr>
          <a:xfrm>
            <a:off x="7087171" y="2795958"/>
            <a:ext cx="1080000" cy="3240000"/>
          </a:xfrm>
          <a:prstGeom prst="rect">
            <a:avLst/>
          </a:prstGeom>
          <a:solidFill>
            <a:srgbClr val="0054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6112499" y="3954293"/>
            <a:ext cx="30293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Architektur und Bauingenieurwesen: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Menschen in Gebäuden</a:t>
            </a:r>
          </a:p>
        </p:txBody>
      </p:sp>
      <p:cxnSp>
        <p:nvCxnSpPr>
          <p:cNvPr id="6" name="Gerade Verbindung 5"/>
          <p:cNvCxnSpPr/>
          <p:nvPr/>
        </p:nvCxnSpPr>
        <p:spPr>
          <a:xfrm flipV="1">
            <a:off x="4038651" y="4805486"/>
            <a:ext cx="2965998" cy="3"/>
          </a:xfrm>
          <a:prstGeom prst="line">
            <a:avLst/>
          </a:prstGeom>
          <a:ln w="12700">
            <a:solidFill>
              <a:srgbClr val="0054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V="1">
            <a:off x="4013990" y="5675960"/>
            <a:ext cx="2965998" cy="3"/>
          </a:xfrm>
          <a:prstGeom prst="line">
            <a:avLst/>
          </a:prstGeom>
          <a:ln w="12700">
            <a:solidFill>
              <a:srgbClr val="0054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6661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/>
          <p:cNvSpPr/>
          <p:nvPr/>
        </p:nvSpPr>
        <p:spPr bwMode="auto">
          <a:xfrm>
            <a:off x="449260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4753261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7175" y="871531"/>
            <a:ext cx="8615363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Simulation</a:t>
            </a:r>
            <a:r>
              <a:rPr lang="de-DE" b="1" dirty="0"/>
              <a:t>	</a:t>
            </a:r>
            <a:r>
              <a:rPr lang="de-DE" b="1" dirty="0">
                <a:solidFill>
                  <a:schemeClr val="bg1"/>
                </a:solidFill>
              </a:rPr>
              <a:t>Optimierung</a:t>
            </a:r>
            <a:r>
              <a:rPr lang="de-DE" b="1" dirty="0"/>
              <a:t>	 Experiment	</a:t>
            </a:r>
            <a:r>
              <a:rPr lang="de-DE" b="1" dirty="0" err="1">
                <a:solidFill>
                  <a:schemeClr val="bg1"/>
                </a:solidFill>
              </a:rPr>
              <a:t>HiL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>
                <a:solidFill>
                  <a:schemeClr val="bg1"/>
                </a:solidFill>
              </a:rPr>
              <a:t>Feldversuch</a:t>
            </a:r>
          </a:p>
        </p:txBody>
      </p:sp>
      <p:sp>
        <p:nvSpPr>
          <p:cNvPr id="79" name="Textfeld 78"/>
          <p:cNvSpPr txBox="1"/>
          <p:nvPr/>
        </p:nvSpPr>
        <p:spPr>
          <a:xfrm>
            <a:off x="5927436" y="5751567"/>
            <a:ext cx="15773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3D - Simulation</a:t>
            </a:r>
          </a:p>
        </p:txBody>
      </p:sp>
      <p:sp>
        <p:nvSpPr>
          <p:cNvPr id="82" name="Textfeld 81"/>
          <p:cNvSpPr txBox="1"/>
          <p:nvPr/>
        </p:nvSpPr>
        <p:spPr>
          <a:xfrm>
            <a:off x="1560542" y="5765467"/>
            <a:ext cx="157735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1D - Simulation</a:t>
            </a:r>
          </a:p>
        </p:txBody>
      </p:sp>
      <p:pic>
        <p:nvPicPr>
          <p:cNvPr id="12" name="Picture 5" descr="completesystem-picture_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19069" r="3668" b="19069"/>
          <a:stretch>
            <a:fillRect/>
          </a:stretch>
        </p:blipFill>
        <p:spPr bwMode="auto">
          <a:xfrm>
            <a:off x="591852" y="2032811"/>
            <a:ext cx="3642745" cy="2080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728" y="4270376"/>
            <a:ext cx="1235869" cy="123586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879" y="2172895"/>
            <a:ext cx="3008694" cy="249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89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/>
          <p:cNvSpPr/>
          <p:nvPr/>
        </p:nvSpPr>
        <p:spPr bwMode="auto">
          <a:xfrm>
            <a:off x="434972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4753261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7175" y="871531"/>
            <a:ext cx="8615363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Simulation	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Optimierung</a:t>
            </a:r>
            <a:r>
              <a:rPr lang="de-DE" b="1" dirty="0"/>
              <a:t>	 Experiment	</a:t>
            </a:r>
            <a:r>
              <a:rPr lang="de-DE" b="1" dirty="0" err="1">
                <a:solidFill>
                  <a:schemeClr val="bg1"/>
                </a:solidFill>
              </a:rPr>
              <a:t>HiL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>
                <a:solidFill>
                  <a:schemeClr val="bg1"/>
                </a:solidFill>
              </a:rPr>
              <a:t>Feldversuch</a:t>
            </a:r>
          </a:p>
        </p:txBody>
      </p:sp>
      <p:pic>
        <p:nvPicPr>
          <p:cNvPr id="76" name="Grafik 7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025" y="1714410"/>
            <a:ext cx="3606401" cy="3995265"/>
          </a:xfrm>
          <a:prstGeom prst="rect">
            <a:avLst/>
          </a:prstGeom>
        </p:spPr>
      </p:pic>
      <p:sp>
        <p:nvSpPr>
          <p:cNvPr id="79" name="Textfeld 78"/>
          <p:cNvSpPr txBox="1"/>
          <p:nvPr/>
        </p:nvSpPr>
        <p:spPr>
          <a:xfrm>
            <a:off x="5655964" y="5751567"/>
            <a:ext cx="233403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Heuristische Verfahren</a:t>
            </a:r>
          </a:p>
        </p:txBody>
      </p:sp>
      <p:pic>
        <p:nvPicPr>
          <p:cNvPr id="80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661" y="1850763"/>
            <a:ext cx="3448531" cy="3057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feld 81"/>
          <p:cNvSpPr txBox="1"/>
          <p:nvPr/>
        </p:nvSpPr>
        <p:spPr>
          <a:xfrm>
            <a:off x="1460526" y="5765467"/>
            <a:ext cx="17697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Exakte Verfahren</a:t>
            </a:r>
          </a:p>
        </p:txBody>
      </p:sp>
    </p:spTree>
    <p:extLst>
      <p:ext uri="{BB962C8B-B14F-4D97-AF65-F5344CB8AC3E}">
        <p14:creationId xmlns:p14="http://schemas.microsoft.com/office/powerpoint/2010/main" val="309535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 80"/>
          <p:cNvSpPr/>
          <p:nvPr/>
        </p:nvSpPr>
        <p:spPr bwMode="auto">
          <a:xfrm>
            <a:off x="434972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5" name="Rechteck 74"/>
          <p:cNvSpPr/>
          <p:nvPr/>
        </p:nvSpPr>
        <p:spPr bwMode="auto">
          <a:xfrm>
            <a:off x="4753261" y="1625479"/>
            <a:ext cx="3927931" cy="4460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  <a:extLst/>
        </p:spPr>
        <p:txBody>
          <a:bodyPr vert="horz" wrap="square" lIns="18000" tIns="44450" rIns="0" bIns="44450" numCol="1" rtlCol="0" anchor="t" anchorCtr="0" compatLnSpc="1">
            <a:prstTxWarp prst="textNoShape">
              <a:avLst/>
            </a:prstTxWarp>
          </a:bodyPr>
          <a:lstStyle/>
          <a:p>
            <a:pPr marL="358775" marR="0" indent="-358775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itchFamily="2" charset="2"/>
              <a:buChar char="n"/>
              <a:tabLst/>
            </a:pPr>
            <a:endParaRPr kumimoji="0" lang="en-US" sz="2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</a:t>
            </a:r>
          </a:p>
        </p:txBody>
      </p:sp>
      <p:sp>
        <p:nvSpPr>
          <p:cNvPr id="4" name="Rechteck 3"/>
          <p:cNvSpPr/>
          <p:nvPr/>
        </p:nvSpPr>
        <p:spPr>
          <a:xfrm>
            <a:off x="257175" y="871531"/>
            <a:ext cx="8615363" cy="4429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Simulation	</a:t>
            </a:r>
            <a:r>
              <a:rPr lang="de-DE" b="1" dirty="0">
                <a:solidFill>
                  <a:schemeClr val="bg1"/>
                </a:solidFill>
              </a:rPr>
              <a:t>Optimierung</a:t>
            </a:r>
            <a:r>
              <a:rPr lang="de-DE" b="1" dirty="0"/>
              <a:t>	 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Experiment</a:t>
            </a:r>
            <a:r>
              <a:rPr lang="de-DE" b="1" dirty="0"/>
              <a:t>	</a:t>
            </a:r>
            <a:r>
              <a:rPr lang="de-DE" b="1" dirty="0" err="1">
                <a:solidFill>
                  <a:schemeClr val="bg1"/>
                </a:solidFill>
              </a:rPr>
              <a:t>HiL</a:t>
            </a:r>
            <a:r>
              <a:rPr lang="de-DE" b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de-DE" b="1" dirty="0">
                <a:solidFill>
                  <a:schemeClr val="bg1"/>
                </a:solidFill>
              </a:rPr>
              <a:t>Feldversuch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28" y="1982667"/>
            <a:ext cx="3329017" cy="2230497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82" y="1820193"/>
            <a:ext cx="2528887" cy="385023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817566" y="5765467"/>
            <a:ext cx="30136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Hochauflösende Messtechnik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5810498" y="5779367"/>
            <a:ext cx="18081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de-DE" dirty="0"/>
              <a:t>Probandenpanels</a:t>
            </a:r>
          </a:p>
        </p:txBody>
      </p:sp>
    </p:spTree>
    <p:extLst>
      <p:ext uri="{BB962C8B-B14F-4D97-AF65-F5344CB8AC3E}">
        <p14:creationId xmlns:p14="http://schemas.microsoft.com/office/powerpoint/2010/main" val="1098618483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-de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Folienmaster-de.pptx" id="{63A3B569-D6FA-438E-BE45-EF9F49295FD6}" vid="{D140057D-F744-4F4F-ADED-B85D178E5717}"/>
    </a:ext>
  </a:extLst>
</a:theme>
</file>

<file path=ppt/theme/theme2.xml><?xml version="1.0" encoding="utf-8"?>
<a:theme xmlns:a="http://schemas.openxmlformats.org/drawingml/2006/main" name="Folienmaster EBC | E.ON ERC - Titel-/Abschlussfolien">
  <a:themeElements>
    <a:clrScheme name="RWTH E.ON">
      <a:dk1>
        <a:sysClr val="windowText" lastClr="000000"/>
      </a:dk1>
      <a:lt1>
        <a:sysClr val="window" lastClr="FFFFFF"/>
      </a:lt1>
      <a:dk2>
        <a:srgbClr val="DD402D"/>
      </a:dk2>
      <a:lt2>
        <a:srgbClr val="9D9EA0"/>
      </a:lt2>
      <a:accent1>
        <a:srgbClr val="DD402D"/>
      </a:accent1>
      <a:accent2>
        <a:srgbClr val="9D9EA0"/>
      </a:accent2>
      <a:accent3>
        <a:srgbClr val="000000"/>
      </a:accent3>
      <a:accent4>
        <a:srgbClr val="FFFFFF"/>
      </a:accent4>
      <a:accent5>
        <a:srgbClr val="DD402D"/>
      </a:accent5>
      <a:accent6>
        <a:srgbClr val="9D9EA0"/>
      </a:accent6>
      <a:hlink>
        <a:srgbClr val="000000"/>
      </a:hlink>
      <a:folHlink>
        <a:srgbClr val="9D9EA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Folienmaster-de.pptx" id="{63A3B569-D6FA-438E-BE45-EF9F49295FD6}" vid="{D140057D-F744-4F4F-ADED-B85D178E571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Folienmaster-de</Template>
  <TotalTime>0</TotalTime>
  <Words>426</Words>
  <Application>Microsoft Office PowerPoint</Application>
  <PresentationFormat>Bildschirmpräsentation (4:3)</PresentationFormat>
  <Paragraphs>129</Paragraphs>
  <Slides>26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26</vt:i4>
      </vt:variant>
    </vt:vector>
  </HeadingPairs>
  <TitlesOfParts>
    <vt:vector size="28" baseType="lpstr">
      <vt:lpstr>Folienmaster-de</vt:lpstr>
      <vt:lpstr>Folienmaster EBC | E.ON ERC - Titel-/Abschlussfolien</vt:lpstr>
      <vt:lpstr>E.ON Energy Research Center</vt:lpstr>
      <vt:lpstr>Welche Parameter sind Sinnvoll</vt:lpstr>
      <vt:lpstr>Messbereich</vt:lpstr>
      <vt:lpstr>Forschungsgebiete</vt:lpstr>
      <vt:lpstr>Forschungsgebiete</vt:lpstr>
      <vt:lpstr>Forschungsgebiete</vt:lpstr>
      <vt:lpstr>Methoden</vt:lpstr>
      <vt:lpstr>Methoden</vt:lpstr>
      <vt:lpstr>Methoden</vt:lpstr>
      <vt:lpstr>Methoden</vt:lpstr>
      <vt:lpstr>Methoden</vt:lpstr>
      <vt:lpstr>Team Nutzerverhalten und Komfort Wie verhält sich der Nutzer im Gebäude der Zukunft?</vt:lpstr>
      <vt:lpstr>Team Nutzerverhalten und Komfort Wie verhält sich der Nutzer im Gebäude der Zukunft?</vt:lpstr>
      <vt:lpstr>Team Gebäudeenergiesysteme Wie sehen optimale EMS aus und wie werden sie bewertet?</vt:lpstr>
      <vt:lpstr>Team Gebäudeenergiesysteme Wie sehen optimale EMS aus und wie werden sie bewertet?</vt:lpstr>
      <vt:lpstr>Team Anlagentechnik Wie können Komponenten gestellte Anforderungen optimal erfüllen?</vt:lpstr>
      <vt:lpstr>Team Anlagentechnik Wie können Komponenten gestellte Anforderungen optimal erfüllen?</vt:lpstr>
      <vt:lpstr>Team Integrales Planen, Bauen und Betreiben Wie sind Bau-  und Anlagenteile gewinnbringend zu kombinieren?</vt:lpstr>
      <vt:lpstr>Team Integrales Bauen, Planen und Betreiben Wie sind Bau-  und Anlagenteile gewinnbringend zu kombinieren?</vt:lpstr>
      <vt:lpstr>Team Gebäudeautomation Wie können Fehlfunktionen in Versorgungsanlagen erkannt werden?</vt:lpstr>
      <vt:lpstr>Team Gebäudeautomation Wie können Fehlfunktionen in Versorgungsanlagen erkannt werden?</vt:lpstr>
      <vt:lpstr>Team Urbane Energiesysteme Wie sieht ein optimales und robustes Quartiersenergiekonzept aus ?</vt:lpstr>
      <vt:lpstr>Team Urbane Energiesysteme Wie sieht ein optimales und robustes Quartiersenergiekonzept aus ?</vt:lpstr>
      <vt:lpstr>Energiekonzepte für die Stadt der Zukunft</vt:lpstr>
      <vt:lpstr>PowerPoint-Präsentation</vt:lpstr>
      <vt:lpstr>PowerPoint-Präsentation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E.ON Energy Research Center</dc:title>
  <dc:creator>Streblow, Rita</dc:creator>
  <cp:lastModifiedBy>Wilmes, Jan</cp:lastModifiedBy>
  <cp:revision>55</cp:revision>
  <cp:lastPrinted>2015-12-03T17:36:18Z</cp:lastPrinted>
  <dcterms:created xsi:type="dcterms:W3CDTF">2016-03-17T17:28:55Z</dcterms:created>
  <dcterms:modified xsi:type="dcterms:W3CDTF">2016-05-17T15:35:19Z</dcterms:modified>
</cp:coreProperties>
</file>